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9" r:id="rId4"/>
    <p:sldId id="291" r:id="rId5"/>
    <p:sldId id="259" r:id="rId6"/>
    <p:sldId id="260" r:id="rId7"/>
    <p:sldId id="292" r:id="rId8"/>
    <p:sldId id="293" r:id="rId9"/>
    <p:sldId id="274" r:id="rId10"/>
    <p:sldId id="275" r:id="rId11"/>
    <p:sldId id="276" r:id="rId12"/>
    <p:sldId id="277" r:id="rId13"/>
    <p:sldId id="278" r:id="rId14"/>
    <p:sldId id="279" r:id="rId15"/>
    <p:sldId id="295" r:id="rId16"/>
    <p:sldId id="261" r:id="rId17"/>
    <p:sldId id="262" r:id="rId18"/>
    <p:sldId id="287" r:id="rId19"/>
    <p:sldId id="266" r:id="rId20"/>
    <p:sldId id="268" r:id="rId21"/>
    <p:sldId id="269" r:id="rId22"/>
    <p:sldId id="270" r:id="rId23"/>
    <p:sldId id="271" r:id="rId24"/>
    <p:sldId id="272" r:id="rId25"/>
    <p:sldId id="273" r:id="rId26"/>
    <p:sldId id="296" r:id="rId27"/>
    <p:sldId id="263" r:id="rId28"/>
    <p:sldId id="264" r:id="rId29"/>
    <p:sldId id="257" r:id="rId30"/>
    <p:sldId id="285" r:id="rId31"/>
    <p:sldId id="280" r:id="rId32"/>
    <p:sldId id="281" r:id="rId33"/>
    <p:sldId id="282" r:id="rId34"/>
    <p:sldId id="286" r:id="rId35"/>
    <p:sldId id="284" r:id="rId36"/>
    <p:sldId id="297" r:id="rId37"/>
    <p:sldId id="298" r:id="rId38"/>
    <p:sldId id="29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bbins\Desktop\hydro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bbins\Desktop\hydro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bbins\Desktop\hydro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bbins\Desktop\hydro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bbins\Desktop\hydro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bbins\Desktop\hydro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bbins\Desktop\hydro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bbins\Desktop\hydro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ydro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bbins\Desktop\hydr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ydr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ydr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bbins\Desktop\hydr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bbins\Desktop\hydr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bbins\Desktop\hydr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bbins\Desktop\hydr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bbins\Desktop\hydr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bbins\Desktop\hydr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ROTH pH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ROTH!$A$1</c:f>
              <c:strCache>
                <c:ptCount val="1"/>
                <c:pt idx="0">
                  <c:v>20-Oct</c:v>
                </c:pt>
              </c:strCache>
            </c:strRef>
          </c:tx>
          <c:marker>
            <c:symbol val="none"/>
          </c:marker>
          <c:cat>
            <c:strRef>
              <c:f>ROTH!$B$33:$D$33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ROTH!$B$2:$D$2</c:f>
              <c:numCache>
                <c:formatCode>General</c:formatCode>
                <c:ptCount val="3"/>
                <c:pt idx="0">
                  <c:v>8.36</c:v>
                </c:pt>
                <c:pt idx="1">
                  <c:v>8.36</c:v>
                </c:pt>
                <c:pt idx="2">
                  <c:v>8.44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ROTH!$A$9</c:f>
              <c:strCache>
                <c:ptCount val="1"/>
                <c:pt idx="0">
                  <c:v>24-Oct</c:v>
                </c:pt>
              </c:strCache>
            </c:strRef>
          </c:tx>
          <c:marker>
            <c:symbol val="none"/>
          </c:marker>
          <c:cat>
            <c:strRef>
              <c:f>ROTH!$B$33:$D$33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ROTH!$B$10:$D$10</c:f>
              <c:numCache>
                <c:formatCode>General</c:formatCode>
                <c:ptCount val="3"/>
                <c:pt idx="0">
                  <c:v>8.31</c:v>
                </c:pt>
                <c:pt idx="1">
                  <c:v>8.3000000000000007</c:v>
                </c:pt>
                <c:pt idx="2">
                  <c:v>8.2899999999999991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ROTH!$A$17</c:f>
              <c:strCache>
                <c:ptCount val="1"/>
                <c:pt idx="0">
                  <c:v>27-Oct</c:v>
                </c:pt>
              </c:strCache>
            </c:strRef>
          </c:tx>
          <c:marker>
            <c:symbol val="none"/>
          </c:marker>
          <c:cat>
            <c:strRef>
              <c:f>ROTH!$B$33:$D$33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ROTH!$B$18:$D$18</c:f>
              <c:numCache>
                <c:formatCode>General</c:formatCode>
                <c:ptCount val="3"/>
                <c:pt idx="0">
                  <c:v>8.39</c:v>
                </c:pt>
                <c:pt idx="1">
                  <c:v>8.32</c:v>
                </c:pt>
                <c:pt idx="2">
                  <c:v>8.34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ROTH!$A$25</c:f>
              <c:strCache>
                <c:ptCount val="1"/>
                <c:pt idx="0">
                  <c:v>2-Nov</c:v>
                </c:pt>
              </c:strCache>
            </c:strRef>
          </c:tx>
          <c:marker>
            <c:symbol val="none"/>
          </c:marker>
          <c:cat>
            <c:strRef>
              <c:f>ROTH!$B$33:$D$33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ROTH!$B$26:$D$26</c:f>
              <c:numCache>
                <c:formatCode>General</c:formatCode>
                <c:ptCount val="3"/>
                <c:pt idx="0">
                  <c:v>8.34</c:v>
                </c:pt>
                <c:pt idx="1">
                  <c:v>8.36</c:v>
                </c:pt>
                <c:pt idx="2">
                  <c:v>8.35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ROTH!$A$33</c:f>
              <c:strCache>
                <c:ptCount val="1"/>
                <c:pt idx="0">
                  <c:v>3-Nov</c:v>
                </c:pt>
              </c:strCache>
            </c:strRef>
          </c:tx>
          <c:marker>
            <c:symbol val="none"/>
          </c:marker>
          <c:cat>
            <c:strRef>
              <c:f>ROTH!$B$33:$D$33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ROTH!$B$34:$D$34</c:f>
              <c:numCache>
                <c:formatCode>General</c:formatCode>
                <c:ptCount val="3"/>
                <c:pt idx="0">
                  <c:v>8.27</c:v>
                </c:pt>
                <c:pt idx="1">
                  <c:v>8.32</c:v>
                </c:pt>
                <c:pt idx="2">
                  <c:v>8.31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ROTH!$A$41</c:f>
              <c:strCache>
                <c:ptCount val="1"/>
                <c:pt idx="0">
                  <c:v>10-Nov</c:v>
                </c:pt>
              </c:strCache>
            </c:strRef>
          </c:tx>
          <c:marker>
            <c:symbol val="none"/>
          </c:marker>
          <c:cat>
            <c:strRef>
              <c:f>ROTH!$B$33:$D$33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ROTH!$B$42:$D$42</c:f>
              <c:numCache>
                <c:formatCode>General</c:formatCode>
                <c:ptCount val="3"/>
                <c:pt idx="0">
                  <c:v>8.2200000000000006</c:v>
                </c:pt>
                <c:pt idx="1">
                  <c:v>8.4600000000000009</c:v>
                </c:pt>
                <c:pt idx="2">
                  <c:v>8.27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597888"/>
        <c:axId val="94599424"/>
      </c:lineChart>
      <c:catAx>
        <c:axId val="94597888"/>
        <c:scaling>
          <c:orientation val="minMax"/>
        </c:scaling>
        <c:delete val="0"/>
        <c:axPos val="b"/>
        <c:majorTickMark val="none"/>
        <c:minorTickMark val="none"/>
        <c:tickLblPos val="nextTo"/>
        <c:crossAx val="94599424"/>
        <c:crosses val="autoZero"/>
        <c:auto val="1"/>
        <c:lblAlgn val="ctr"/>
        <c:lblOffset val="100"/>
        <c:noMultiLvlLbl val="0"/>
      </c:catAx>
      <c:valAx>
        <c:axId val="945994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pH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4597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>
                <a:effectLst/>
              </a:rPr>
              <a:t>University Ave </a:t>
            </a:r>
            <a:r>
              <a:rPr lang="en-US"/>
              <a:t>Temperature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UAB!$A$1</c:f>
              <c:strCache>
                <c:ptCount val="1"/>
                <c:pt idx="0">
                  <c:v>20-Oct</c:v>
                </c:pt>
              </c:strCache>
            </c:strRef>
          </c:tx>
          <c:marker>
            <c:symbol val="none"/>
          </c:marker>
          <c:cat>
            <c:strRef>
              <c:f>UAB!$B$33:$D$33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UAB!$B$5:$D$5</c:f>
              <c:numCache>
                <c:formatCode>General</c:formatCode>
                <c:ptCount val="3"/>
                <c:pt idx="0">
                  <c:v>10</c:v>
                </c:pt>
                <c:pt idx="1">
                  <c:v>10.8</c:v>
                </c:pt>
                <c:pt idx="2">
                  <c:v>9.9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UAB!$A$9</c:f>
              <c:strCache>
                <c:ptCount val="1"/>
                <c:pt idx="0">
                  <c:v>24-Oct</c:v>
                </c:pt>
              </c:strCache>
            </c:strRef>
          </c:tx>
          <c:marker>
            <c:symbol val="none"/>
          </c:marker>
          <c:cat>
            <c:strRef>
              <c:f>UAB!$B$33:$D$33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UAB!$B$13:$D$13</c:f>
              <c:numCache>
                <c:formatCode>General</c:formatCode>
                <c:ptCount val="3"/>
                <c:pt idx="0">
                  <c:v>15.3</c:v>
                </c:pt>
                <c:pt idx="1">
                  <c:v>16.8</c:v>
                </c:pt>
                <c:pt idx="2">
                  <c:v>14.9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UAB!$A$17</c:f>
              <c:strCache>
                <c:ptCount val="1"/>
                <c:pt idx="0">
                  <c:v>27-Oct</c:v>
                </c:pt>
              </c:strCache>
            </c:strRef>
          </c:tx>
          <c:marker>
            <c:symbol val="none"/>
          </c:marker>
          <c:cat>
            <c:strRef>
              <c:f>UAB!$B$33:$D$33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UAB!$B$21:$D$21</c:f>
              <c:numCache>
                <c:formatCode>General</c:formatCode>
                <c:ptCount val="3"/>
                <c:pt idx="0">
                  <c:v>12.6</c:v>
                </c:pt>
                <c:pt idx="1">
                  <c:v>13.6</c:v>
                </c:pt>
                <c:pt idx="2">
                  <c:v>12.2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UAB!$A$25</c:f>
              <c:strCache>
                <c:ptCount val="1"/>
                <c:pt idx="0">
                  <c:v>2-Nov</c:v>
                </c:pt>
              </c:strCache>
            </c:strRef>
          </c:tx>
          <c:marker>
            <c:symbol val="none"/>
          </c:marker>
          <c:cat>
            <c:strRef>
              <c:f>UAB!$B$33:$D$33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UAB!$B$29:$D$29</c:f>
              <c:numCache>
                <c:formatCode>General</c:formatCode>
                <c:ptCount val="3"/>
                <c:pt idx="0">
                  <c:v>8</c:v>
                </c:pt>
                <c:pt idx="1">
                  <c:v>7.7</c:v>
                </c:pt>
                <c:pt idx="2">
                  <c:v>8.1999999999999993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UAB!$A$33</c:f>
              <c:strCache>
                <c:ptCount val="1"/>
                <c:pt idx="0">
                  <c:v>3-Nov</c:v>
                </c:pt>
              </c:strCache>
            </c:strRef>
          </c:tx>
          <c:marker>
            <c:symbol val="none"/>
          </c:marker>
          <c:cat>
            <c:strRef>
              <c:f>UAB!$B$33:$D$33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UAB!$B$37:$D$37</c:f>
              <c:numCache>
                <c:formatCode>General</c:formatCode>
                <c:ptCount val="3"/>
                <c:pt idx="0">
                  <c:v>9.1</c:v>
                </c:pt>
                <c:pt idx="1">
                  <c:v>13.3</c:v>
                </c:pt>
                <c:pt idx="2">
                  <c:v>8.6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UAB!$A$41</c:f>
              <c:strCache>
                <c:ptCount val="1"/>
                <c:pt idx="0">
                  <c:v>10-Nov</c:v>
                </c:pt>
              </c:strCache>
            </c:strRef>
          </c:tx>
          <c:marker>
            <c:symbol val="none"/>
          </c:marker>
          <c:cat>
            <c:strRef>
              <c:f>UAB!$B$33:$D$33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UAB!$B$45:$D$45</c:f>
              <c:numCache>
                <c:formatCode>General</c:formatCode>
                <c:ptCount val="3"/>
                <c:pt idx="0">
                  <c:v>6.1</c:v>
                </c:pt>
                <c:pt idx="1">
                  <c:v>11.7</c:v>
                </c:pt>
                <c:pt idx="2">
                  <c:v>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217728"/>
        <c:axId val="94219264"/>
      </c:lineChart>
      <c:catAx>
        <c:axId val="94217728"/>
        <c:scaling>
          <c:orientation val="minMax"/>
        </c:scaling>
        <c:delete val="0"/>
        <c:axPos val="b"/>
        <c:majorTickMark val="none"/>
        <c:minorTickMark val="none"/>
        <c:tickLblPos val="nextTo"/>
        <c:crossAx val="94219264"/>
        <c:crosses val="autoZero"/>
        <c:auto val="1"/>
        <c:lblAlgn val="ctr"/>
        <c:lblOffset val="100"/>
        <c:noMultiLvlLbl val="0"/>
      </c:catAx>
      <c:valAx>
        <c:axId val="942192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(Celcius)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4217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>
                <a:effectLst/>
              </a:rPr>
              <a:t>University Ave </a:t>
            </a:r>
            <a:r>
              <a:rPr lang="en-US"/>
              <a:t>Dissolved</a:t>
            </a:r>
            <a:r>
              <a:rPr lang="en-US" baseline="0"/>
              <a:t> Oxygen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UAB!$A$1</c:f>
              <c:strCache>
                <c:ptCount val="1"/>
                <c:pt idx="0">
                  <c:v>20-Oct</c:v>
                </c:pt>
              </c:strCache>
            </c:strRef>
          </c:tx>
          <c:marker>
            <c:symbol val="none"/>
          </c:marker>
          <c:cat>
            <c:strRef>
              <c:f>UAB!$B$33:$D$33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UAB!$B$6:$D$6</c:f>
              <c:numCache>
                <c:formatCode>General</c:formatCode>
                <c:ptCount val="3"/>
                <c:pt idx="0">
                  <c:v>10.96</c:v>
                </c:pt>
                <c:pt idx="1">
                  <c:v>9.9499999999999993</c:v>
                </c:pt>
                <c:pt idx="2">
                  <c:v>10.7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UAB!$A$9</c:f>
              <c:strCache>
                <c:ptCount val="1"/>
                <c:pt idx="0">
                  <c:v>24-Oct</c:v>
                </c:pt>
              </c:strCache>
            </c:strRef>
          </c:tx>
          <c:marker>
            <c:symbol val="none"/>
          </c:marker>
          <c:cat>
            <c:strRef>
              <c:f>UAB!$B$33:$D$33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UAB!$B$14:$D$14</c:f>
              <c:numCache>
                <c:formatCode>General</c:formatCode>
                <c:ptCount val="3"/>
                <c:pt idx="0">
                  <c:v>10.36</c:v>
                </c:pt>
                <c:pt idx="1">
                  <c:v>9.15</c:v>
                </c:pt>
                <c:pt idx="2">
                  <c:v>10.35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UAB!$A$17</c:f>
              <c:strCache>
                <c:ptCount val="1"/>
                <c:pt idx="0">
                  <c:v>27-Oct</c:v>
                </c:pt>
              </c:strCache>
            </c:strRef>
          </c:tx>
          <c:marker>
            <c:symbol val="none"/>
          </c:marker>
          <c:cat>
            <c:strRef>
              <c:f>UAB!$B$33:$D$33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UAB!$B$22:$D$22</c:f>
              <c:numCache>
                <c:formatCode>General</c:formatCode>
                <c:ptCount val="3"/>
                <c:pt idx="0">
                  <c:v>10.220000000000001</c:v>
                </c:pt>
                <c:pt idx="1">
                  <c:v>9.24</c:v>
                </c:pt>
                <c:pt idx="2">
                  <c:v>10.46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UAB!$A$25</c:f>
              <c:strCache>
                <c:ptCount val="1"/>
                <c:pt idx="0">
                  <c:v>2-Nov</c:v>
                </c:pt>
              </c:strCache>
            </c:strRef>
          </c:tx>
          <c:marker>
            <c:symbol val="none"/>
          </c:marker>
          <c:cat>
            <c:strRef>
              <c:f>UAB!$B$33:$D$33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UAB!$B$30:$D$30</c:f>
              <c:numCache>
                <c:formatCode>General</c:formatCode>
                <c:ptCount val="3"/>
                <c:pt idx="0">
                  <c:v>9.3699999999999992</c:v>
                </c:pt>
                <c:pt idx="1">
                  <c:v>11</c:v>
                </c:pt>
                <c:pt idx="2">
                  <c:v>10.62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UAB!$A$33</c:f>
              <c:strCache>
                <c:ptCount val="1"/>
                <c:pt idx="0">
                  <c:v>3-Nov</c:v>
                </c:pt>
              </c:strCache>
            </c:strRef>
          </c:tx>
          <c:marker>
            <c:symbol val="none"/>
          </c:marker>
          <c:cat>
            <c:strRef>
              <c:f>UAB!$B$33:$D$33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UAB!$B$38:$D$38</c:f>
              <c:numCache>
                <c:formatCode>General</c:formatCode>
                <c:ptCount val="3"/>
                <c:pt idx="0">
                  <c:v>10.99</c:v>
                </c:pt>
                <c:pt idx="1">
                  <c:v>9.67</c:v>
                </c:pt>
                <c:pt idx="2">
                  <c:v>10.87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UAB!$A$41</c:f>
              <c:strCache>
                <c:ptCount val="1"/>
                <c:pt idx="0">
                  <c:v>10-Nov</c:v>
                </c:pt>
              </c:strCache>
            </c:strRef>
          </c:tx>
          <c:marker>
            <c:symbol val="none"/>
          </c:marker>
          <c:cat>
            <c:strRef>
              <c:f>UAB!$B$33:$D$33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UAB!$B$46:$D$46</c:f>
              <c:numCache>
                <c:formatCode>General</c:formatCode>
                <c:ptCount val="3"/>
                <c:pt idx="0">
                  <c:v>11.31</c:v>
                </c:pt>
                <c:pt idx="1">
                  <c:v>9.35</c:v>
                </c:pt>
                <c:pt idx="2">
                  <c:v>11.47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974144"/>
        <c:axId val="95975680"/>
      </c:lineChart>
      <c:catAx>
        <c:axId val="95974144"/>
        <c:scaling>
          <c:orientation val="minMax"/>
        </c:scaling>
        <c:delete val="0"/>
        <c:axPos val="b"/>
        <c:majorTickMark val="none"/>
        <c:minorTickMark val="none"/>
        <c:tickLblPos val="nextTo"/>
        <c:crossAx val="95975680"/>
        <c:crosses val="autoZero"/>
        <c:auto val="1"/>
        <c:lblAlgn val="ctr"/>
        <c:lblOffset val="100"/>
        <c:noMultiLvlLbl val="0"/>
      </c:catAx>
      <c:valAx>
        <c:axId val="959756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Dissolved Oxygen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5974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>
                <a:effectLst/>
              </a:rPr>
              <a:t>University Ave </a:t>
            </a:r>
            <a:r>
              <a:rPr lang="en-US"/>
              <a:t>Turbidity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UAB!$A$1</c:f>
              <c:strCache>
                <c:ptCount val="1"/>
                <c:pt idx="0">
                  <c:v>20-Oct</c:v>
                </c:pt>
              </c:strCache>
            </c:strRef>
          </c:tx>
          <c:marker>
            <c:symbol val="none"/>
          </c:marker>
          <c:cat>
            <c:strRef>
              <c:f>UAB!$B$33:$D$33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UAB!$B$7:$D$7</c:f>
              <c:numCache>
                <c:formatCode>General</c:formatCode>
                <c:ptCount val="3"/>
                <c:pt idx="0">
                  <c:v>0.69</c:v>
                </c:pt>
                <c:pt idx="1">
                  <c:v>0</c:v>
                </c:pt>
                <c:pt idx="2">
                  <c:v>0.51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UAB!$A$9</c:f>
              <c:strCache>
                <c:ptCount val="1"/>
                <c:pt idx="0">
                  <c:v>24-Oct</c:v>
                </c:pt>
              </c:strCache>
            </c:strRef>
          </c:tx>
          <c:marker>
            <c:symbol val="none"/>
          </c:marker>
          <c:cat>
            <c:strRef>
              <c:f>UAB!$B$33:$D$33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UAB!$B$15:$D$15</c:f>
              <c:numCache>
                <c:formatCode>General</c:formatCode>
                <c:ptCount val="3"/>
                <c:pt idx="0">
                  <c:v>3.35</c:v>
                </c:pt>
                <c:pt idx="1">
                  <c:v>0.05</c:v>
                </c:pt>
                <c:pt idx="2">
                  <c:v>5.17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UAB!$A$17</c:f>
              <c:strCache>
                <c:ptCount val="1"/>
                <c:pt idx="0">
                  <c:v>27-Oct</c:v>
                </c:pt>
              </c:strCache>
            </c:strRef>
          </c:tx>
          <c:marker>
            <c:symbol val="none"/>
          </c:marker>
          <c:cat>
            <c:strRef>
              <c:f>UAB!$B$33:$D$33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UAB!$B$23:$D$23</c:f>
              <c:numCache>
                <c:formatCode>General</c:formatCode>
                <c:ptCount val="3"/>
                <c:pt idx="0">
                  <c:v>6.35</c:v>
                </c:pt>
                <c:pt idx="1">
                  <c:v>4.2699999999999996</c:v>
                </c:pt>
                <c:pt idx="2">
                  <c:v>4.4000000000000004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UAB!$A$25</c:f>
              <c:strCache>
                <c:ptCount val="1"/>
                <c:pt idx="0">
                  <c:v>2-Nov</c:v>
                </c:pt>
              </c:strCache>
            </c:strRef>
          </c:tx>
          <c:marker>
            <c:symbol val="none"/>
          </c:marker>
          <c:cat>
            <c:strRef>
              <c:f>UAB!$B$33:$D$33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UAB!$B$31:$D$31</c:f>
              <c:numCache>
                <c:formatCode>General</c:formatCode>
                <c:ptCount val="3"/>
                <c:pt idx="0">
                  <c:v>27.3</c:v>
                </c:pt>
                <c:pt idx="1">
                  <c:v>51.1</c:v>
                </c:pt>
                <c:pt idx="2">
                  <c:v>34.5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UAB!$A$33</c:f>
              <c:strCache>
                <c:ptCount val="1"/>
                <c:pt idx="0">
                  <c:v>3-Nov</c:v>
                </c:pt>
              </c:strCache>
            </c:strRef>
          </c:tx>
          <c:marker>
            <c:symbol val="none"/>
          </c:marker>
          <c:cat>
            <c:strRef>
              <c:f>UAB!$B$33:$D$33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UAB!$B$39:$D$39</c:f>
              <c:numCache>
                <c:formatCode>General</c:formatCode>
                <c:ptCount val="3"/>
                <c:pt idx="0">
                  <c:v>0.54</c:v>
                </c:pt>
                <c:pt idx="1">
                  <c:v>1.06</c:v>
                </c:pt>
                <c:pt idx="2">
                  <c:v>5.67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UAB!$A$41</c:f>
              <c:strCache>
                <c:ptCount val="1"/>
                <c:pt idx="0">
                  <c:v>10-Nov</c:v>
                </c:pt>
              </c:strCache>
            </c:strRef>
          </c:tx>
          <c:marker>
            <c:symbol val="none"/>
          </c:marker>
          <c:cat>
            <c:strRef>
              <c:f>UAB!$B$33:$D$33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UAB!$B$47:$D$47</c:f>
              <c:numCache>
                <c:formatCode>General</c:formatCode>
                <c:ptCount val="3"/>
                <c:pt idx="0">
                  <c:v>3.14</c:v>
                </c:pt>
                <c:pt idx="1">
                  <c:v>0.53</c:v>
                </c:pt>
                <c:pt idx="2">
                  <c:v>5.22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284672"/>
        <c:axId val="96286208"/>
      </c:lineChart>
      <c:catAx>
        <c:axId val="96284672"/>
        <c:scaling>
          <c:orientation val="minMax"/>
        </c:scaling>
        <c:delete val="0"/>
        <c:axPos val="b"/>
        <c:majorTickMark val="none"/>
        <c:minorTickMark val="none"/>
        <c:tickLblPos val="nextTo"/>
        <c:crossAx val="96286208"/>
        <c:crosses val="autoZero"/>
        <c:auto val="1"/>
        <c:lblAlgn val="ctr"/>
        <c:lblOffset val="100"/>
        <c:noMultiLvlLbl val="0"/>
      </c:catAx>
      <c:valAx>
        <c:axId val="962862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Turbidity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6284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Towers pH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Towers!$A$1</c:f>
              <c:strCache>
                <c:ptCount val="1"/>
                <c:pt idx="0">
                  <c:v>20-Oct</c:v>
                </c:pt>
              </c:strCache>
            </c:strRef>
          </c:tx>
          <c:marker>
            <c:symbol val="none"/>
          </c:marker>
          <c:cat>
            <c:strRef>
              <c:f>Towers!$B$33:$D$33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Towers!$B$2:$D$2</c:f>
              <c:numCache>
                <c:formatCode>General</c:formatCode>
                <c:ptCount val="3"/>
                <c:pt idx="0">
                  <c:v>8.43</c:v>
                </c:pt>
                <c:pt idx="1">
                  <c:v>8.35</c:v>
                </c:pt>
                <c:pt idx="2">
                  <c:v>8.3800000000000008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Towers!$A$9</c:f>
              <c:strCache>
                <c:ptCount val="1"/>
                <c:pt idx="0">
                  <c:v>24-Oct</c:v>
                </c:pt>
              </c:strCache>
            </c:strRef>
          </c:tx>
          <c:marker>
            <c:symbol val="none"/>
          </c:marker>
          <c:cat>
            <c:strRef>
              <c:f>Towers!$B$33:$D$33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Towers!$B$10:$D$10</c:f>
              <c:numCache>
                <c:formatCode>General</c:formatCode>
                <c:ptCount val="3"/>
                <c:pt idx="0">
                  <c:v>8.42</c:v>
                </c:pt>
                <c:pt idx="1">
                  <c:v>7.99</c:v>
                </c:pt>
                <c:pt idx="2">
                  <c:v>8.01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Towers!$A$17</c:f>
              <c:strCache>
                <c:ptCount val="1"/>
                <c:pt idx="0">
                  <c:v>27-Oct</c:v>
                </c:pt>
              </c:strCache>
            </c:strRef>
          </c:tx>
          <c:marker>
            <c:symbol val="none"/>
          </c:marker>
          <c:cat>
            <c:strRef>
              <c:f>Towers!$B$33:$D$33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Towers!$B$18:$D$18</c:f>
              <c:numCache>
                <c:formatCode>General</c:formatCode>
                <c:ptCount val="3"/>
                <c:pt idx="0">
                  <c:v>8.3800000000000008</c:v>
                </c:pt>
                <c:pt idx="1">
                  <c:v>8.18</c:v>
                </c:pt>
                <c:pt idx="2">
                  <c:v>8.19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Towers!$A$25</c:f>
              <c:strCache>
                <c:ptCount val="1"/>
                <c:pt idx="0">
                  <c:v>2-Nov</c:v>
                </c:pt>
              </c:strCache>
            </c:strRef>
          </c:tx>
          <c:marker>
            <c:symbol val="none"/>
          </c:marker>
          <c:cat>
            <c:strRef>
              <c:f>Towers!$B$33:$D$33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Towers!$B$26:$D$26</c:f>
              <c:numCache>
                <c:formatCode>General</c:formatCode>
                <c:ptCount val="3"/>
                <c:pt idx="0">
                  <c:v>8.31</c:v>
                </c:pt>
                <c:pt idx="1">
                  <c:v>8.23</c:v>
                </c:pt>
                <c:pt idx="2">
                  <c:v>8.1199999999999992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Towers!$A$33</c:f>
              <c:strCache>
                <c:ptCount val="1"/>
                <c:pt idx="0">
                  <c:v>3-Nov</c:v>
                </c:pt>
              </c:strCache>
            </c:strRef>
          </c:tx>
          <c:marker>
            <c:symbol val="none"/>
          </c:marker>
          <c:cat>
            <c:strRef>
              <c:f>Towers!$B$33:$D$33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Towers!$B$34:$D$34</c:f>
              <c:numCache>
                <c:formatCode>General</c:formatCode>
                <c:ptCount val="3"/>
                <c:pt idx="0">
                  <c:v>8.34</c:v>
                </c:pt>
                <c:pt idx="1">
                  <c:v>8.3800000000000008</c:v>
                </c:pt>
                <c:pt idx="2">
                  <c:v>8.3699999999999992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Towers!$A$41</c:f>
              <c:strCache>
                <c:ptCount val="1"/>
                <c:pt idx="0">
                  <c:v>10-Nov</c:v>
                </c:pt>
              </c:strCache>
            </c:strRef>
          </c:tx>
          <c:marker>
            <c:symbol val="none"/>
          </c:marker>
          <c:cat>
            <c:strRef>
              <c:f>Towers!$B$33:$D$33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Towers!$B$42:$D$42</c:f>
              <c:numCache>
                <c:formatCode>General</c:formatCode>
                <c:ptCount val="3"/>
                <c:pt idx="0">
                  <c:v>8.3800000000000008</c:v>
                </c:pt>
                <c:pt idx="1">
                  <c:v>8.36</c:v>
                </c:pt>
                <c:pt idx="2">
                  <c:v>8.39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320512"/>
        <c:axId val="96334592"/>
      </c:lineChart>
      <c:catAx>
        <c:axId val="96320512"/>
        <c:scaling>
          <c:orientation val="minMax"/>
        </c:scaling>
        <c:delete val="0"/>
        <c:axPos val="b"/>
        <c:majorTickMark val="none"/>
        <c:minorTickMark val="none"/>
        <c:tickLblPos val="nextTo"/>
        <c:crossAx val="96334592"/>
        <c:crosses val="autoZero"/>
        <c:auto val="1"/>
        <c:lblAlgn val="ctr"/>
        <c:lblOffset val="100"/>
        <c:noMultiLvlLbl val="0"/>
      </c:catAx>
      <c:valAx>
        <c:axId val="963345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pH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6320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>
                <a:effectLst/>
              </a:rPr>
              <a:t>Towers </a:t>
            </a:r>
            <a:r>
              <a:rPr lang="en-US"/>
              <a:t>TDS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Towers!$A$1</c:f>
              <c:strCache>
                <c:ptCount val="1"/>
                <c:pt idx="0">
                  <c:v>20-Oct</c:v>
                </c:pt>
              </c:strCache>
            </c:strRef>
          </c:tx>
          <c:marker>
            <c:symbol val="none"/>
          </c:marker>
          <c:cat>
            <c:strRef>
              <c:f>Towers!$B$41:$D$41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Towers!$B$3:$D$3</c:f>
              <c:numCache>
                <c:formatCode>General</c:formatCode>
                <c:ptCount val="3"/>
                <c:pt idx="0">
                  <c:v>332</c:v>
                </c:pt>
                <c:pt idx="1">
                  <c:v>304</c:v>
                </c:pt>
                <c:pt idx="2">
                  <c:v>318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Towers!$A$9</c:f>
              <c:strCache>
                <c:ptCount val="1"/>
                <c:pt idx="0">
                  <c:v>24-Oct</c:v>
                </c:pt>
              </c:strCache>
            </c:strRef>
          </c:tx>
          <c:marker>
            <c:symbol val="none"/>
          </c:marker>
          <c:cat>
            <c:strRef>
              <c:f>Towers!$B$41:$D$41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Towers!$B$11:$D$11</c:f>
              <c:numCache>
                <c:formatCode>General</c:formatCode>
                <c:ptCount val="3"/>
                <c:pt idx="0">
                  <c:v>400</c:v>
                </c:pt>
                <c:pt idx="1">
                  <c:v>385</c:v>
                </c:pt>
                <c:pt idx="2">
                  <c:v>387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Towers!$A$17</c:f>
              <c:strCache>
                <c:ptCount val="1"/>
                <c:pt idx="0">
                  <c:v>27-Oct</c:v>
                </c:pt>
              </c:strCache>
            </c:strRef>
          </c:tx>
          <c:marker>
            <c:symbol val="none"/>
          </c:marker>
          <c:cat>
            <c:strRef>
              <c:f>Towers!$B$41:$D$41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Towers!$B$19:$D$19</c:f>
              <c:numCache>
                <c:formatCode>General</c:formatCode>
                <c:ptCount val="3"/>
                <c:pt idx="0">
                  <c:v>394</c:v>
                </c:pt>
                <c:pt idx="1">
                  <c:v>400</c:v>
                </c:pt>
                <c:pt idx="2">
                  <c:v>391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Towers!$A$25</c:f>
              <c:strCache>
                <c:ptCount val="1"/>
                <c:pt idx="0">
                  <c:v>2-Nov</c:v>
                </c:pt>
              </c:strCache>
            </c:strRef>
          </c:tx>
          <c:marker>
            <c:symbol val="none"/>
          </c:marker>
          <c:cat>
            <c:strRef>
              <c:f>Towers!$B$41:$D$41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Towers!$B$27:$D$27</c:f>
              <c:numCache>
                <c:formatCode>General</c:formatCode>
                <c:ptCount val="3"/>
                <c:pt idx="0">
                  <c:v>137</c:v>
                </c:pt>
                <c:pt idx="1">
                  <c:v>57</c:v>
                </c:pt>
                <c:pt idx="2">
                  <c:v>126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Towers!$A$33</c:f>
              <c:strCache>
                <c:ptCount val="1"/>
                <c:pt idx="0">
                  <c:v>3-Nov</c:v>
                </c:pt>
              </c:strCache>
            </c:strRef>
          </c:tx>
          <c:marker>
            <c:symbol val="none"/>
          </c:marker>
          <c:cat>
            <c:strRef>
              <c:f>Towers!$B$41:$D$41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Towers!$B$35:$D$35</c:f>
              <c:numCache>
                <c:formatCode>General</c:formatCode>
                <c:ptCount val="3"/>
                <c:pt idx="0">
                  <c:v>334</c:v>
                </c:pt>
                <c:pt idx="1">
                  <c:v>338</c:v>
                </c:pt>
                <c:pt idx="2">
                  <c:v>742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Towers!$A$41</c:f>
              <c:strCache>
                <c:ptCount val="1"/>
                <c:pt idx="0">
                  <c:v>10-Nov</c:v>
                </c:pt>
              </c:strCache>
            </c:strRef>
          </c:tx>
          <c:marker>
            <c:symbol val="none"/>
          </c:marker>
          <c:cat>
            <c:strRef>
              <c:f>Towers!$B$41:$D$41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Towers!$B$43:$D$43</c:f>
              <c:numCache>
                <c:formatCode>General</c:formatCode>
                <c:ptCount val="3"/>
                <c:pt idx="0">
                  <c:v>338</c:v>
                </c:pt>
                <c:pt idx="1">
                  <c:v>766</c:v>
                </c:pt>
                <c:pt idx="2">
                  <c:v>345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167616"/>
        <c:axId val="97521664"/>
      </c:lineChart>
      <c:catAx>
        <c:axId val="97167616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crossAx val="97521664"/>
        <c:crosses val="autoZero"/>
        <c:auto val="1"/>
        <c:lblAlgn val="ctr"/>
        <c:lblOffset val="100"/>
        <c:noMultiLvlLbl val="0"/>
      </c:catAx>
      <c:valAx>
        <c:axId val="975216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TDS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7167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>
                <a:effectLst/>
              </a:rPr>
              <a:t>Towers </a:t>
            </a:r>
            <a:r>
              <a:rPr lang="en-US"/>
              <a:t>Conductivity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Towers!$A$1</c:f>
              <c:strCache>
                <c:ptCount val="1"/>
                <c:pt idx="0">
                  <c:v>20-Oct</c:v>
                </c:pt>
              </c:strCache>
            </c:strRef>
          </c:tx>
          <c:marker>
            <c:symbol val="none"/>
          </c:marker>
          <c:cat>
            <c:strRef>
              <c:f>Towers!$B$33:$D$33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Towers!$B$4:$D$4</c:f>
              <c:numCache>
                <c:formatCode>General</c:formatCode>
                <c:ptCount val="3"/>
                <c:pt idx="0">
                  <c:v>465</c:v>
                </c:pt>
                <c:pt idx="1">
                  <c:v>451</c:v>
                </c:pt>
                <c:pt idx="2">
                  <c:v>460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Towers!$A$9</c:f>
              <c:strCache>
                <c:ptCount val="1"/>
                <c:pt idx="0">
                  <c:v>24-Oct</c:v>
                </c:pt>
              </c:strCache>
            </c:strRef>
          </c:tx>
          <c:marker>
            <c:symbol val="none"/>
          </c:marker>
          <c:cat>
            <c:strRef>
              <c:f>Towers!$B$33:$D$33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Towers!$B$12:$D$12</c:f>
              <c:numCache>
                <c:formatCode>General</c:formatCode>
                <c:ptCount val="3"/>
                <c:pt idx="0">
                  <c:v>579</c:v>
                </c:pt>
                <c:pt idx="1">
                  <c:v>560</c:v>
                </c:pt>
                <c:pt idx="2">
                  <c:v>562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Towers!$A$17</c:f>
              <c:strCache>
                <c:ptCount val="1"/>
                <c:pt idx="0">
                  <c:v>27-Oct</c:v>
                </c:pt>
              </c:strCache>
            </c:strRef>
          </c:tx>
          <c:marker>
            <c:symbol val="none"/>
          </c:marker>
          <c:cat>
            <c:strRef>
              <c:f>Towers!$B$33:$D$33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Towers!$B$20:$D$20</c:f>
              <c:numCache>
                <c:formatCode>General</c:formatCode>
                <c:ptCount val="3"/>
                <c:pt idx="0">
                  <c:v>575</c:v>
                </c:pt>
                <c:pt idx="1">
                  <c:v>587</c:v>
                </c:pt>
                <c:pt idx="2">
                  <c:v>565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Towers!$A$25</c:f>
              <c:strCache>
                <c:ptCount val="1"/>
                <c:pt idx="0">
                  <c:v>2-Nov</c:v>
                </c:pt>
              </c:strCache>
            </c:strRef>
          </c:tx>
          <c:marker>
            <c:symbol val="none"/>
          </c:marker>
          <c:cat>
            <c:strRef>
              <c:f>Towers!$B$33:$D$33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Towers!$B$28:$D$28</c:f>
              <c:numCache>
                <c:formatCode>General</c:formatCode>
                <c:ptCount val="3"/>
                <c:pt idx="0">
                  <c:v>199</c:v>
                </c:pt>
                <c:pt idx="1">
                  <c:v>86</c:v>
                </c:pt>
                <c:pt idx="2">
                  <c:v>187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Towers!$A$33</c:f>
              <c:strCache>
                <c:ptCount val="1"/>
                <c:pt idx="0">
                  <c:v>3-Nov</c:v>
                </c:pt>
              </c:strCache>
            </c:strRef>
          </c:tx>
          <c:marker>
            <c:symbol val="none"/>
          </c:marker>
          <c:cat>
            <c:strRef>
              <c:f>Towers!$B$33:$D$33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Towers!$B$36:$D$36</c:f>
              <c:numCache>
                <c:formatCode>General</c:formatCode>
                <c:ptCount val="3"/>
                <c:pt idx="0">
                  <c:v>484</c:v>
                </c:pt>
                <c:pt idx="1">
                  <c:v>548</c:v>
                </c:pt>
                <c:pt idx="2">
                  <c:v>1075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Towers!$A$41</c:f>
              <c:strCache>
                <c:ptCount val="1"/>
                <c:pt idx="0">
                  <c:v>10-Nov</c:v>
                </c:pt>
              </c:strCache>
            </c:strRef>
          </c:tx>
          <c:marker>
            <c:symbol val="none"/>
          </c:marker>
          <c:cat>
            <c:strRef>
              <c:f>Towers!$B$33:$D$33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Towers!$B$44:$D$44</c:f>
              <c:numCache>
                <c:formatCode>General</c:formatCode>
                <c:ptCount val="3"/>
                <c:pt idx="0">
                  <c:v>490</c:v>
                </c:pt>
                <c:pt idx="1">
                  <c:v>1130</c:v>
                </c:pt>
                <c:pt idx="2">
                  <c:v>492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551872"/>
        <c:axId val="97553408"/>
      </c:lineChart>
      <c:catAx>
        <c:axId val="97551872"/>
        <c:scaling>
          <c:orientation val="minMax"/>
        </c:scaling>
        <c:delete val="0"/>
        <c:axPos val="b"/>
        <c:majorTickMark val="none"/>
        <c:minorTickMark val="none"/>
        <c:tickLblPos val="nextTo"/>
        <c:crossAx val="97553408"/>
        <c:crosses val="autoZero"/>
        <c:auto val="1"/>
        <c:lblAlgn val="ctr"/>
        <c:lblOffset val="100"/>
        <c:noMultiLvlLbl val="0"/>
      </c:catAx>
      <c:valAx>
        <c:axId val="975534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Conductivity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7551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>
                <a:effectLst/>
              </a:rPr>
              <a:t>Towers </a:t>
            </a:r>
            <a:r>
              <a:rPr lang="en-US"/>
              <a:t>Temperature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Towers!$A$1</c:f>
              <c:strCache>
                <c:ptCount val="1"/>
                <c:pt idx="0">
                  <c:v>20-Oct</c:v>
                </c:pt>
              </c:strCache>
            </c:strRef>
          </c:tx>
          <c:marker>
            <c:symbol val="none"/>
          </c:marker>
          <c:cat>
            <c:strRef>
              <c:f>Towers!$B$33:$D$33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Towers!$B$5:$D$5</c:f>
              <c:numCache>
                <c:formatCode>General</c:formatCode>
                <c:ptCount val="3"/>
                <c:pt idx="0">
                  <c:v>10.8</c:v>
                </c:pt>
                <c:pt idx="1">
                  <c:v>11</c:v>
                </c:pt>
                <c:pt idx="2">
                  <c:v>10.3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Towers!$A$9</c:f>
              <c:strCache>
                <c:ptCount val="1"/>
                <c:pt idx="0">
                  <c:v>24-Oct</c:v>
                </c:pt>
              </c:strCache>
            </c:strRef>
          </c:tx>
          <c:marker>
            <c:symbol val="none"/>
          </c:marker>
          <c:cat>
            <c:strRef>
              <c:f>Towers!$B$33:$D$33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Towers!$B$13:$D$13</c:f>
              <c:numCache>
                <c:formatCode>General</c:formatCode>
                <c:ptCount val="3"/>
                <c:pt idx="0">
                  <c:v>13.3</c:v>
                </c:pt>
                <c:pt idx="1">
                  <c:v>15.6</c:v>
                </c:pt>
                <c:pt idx="2">
                  <c:v>14.4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Towers!$A$17</c:f>
              <c:strCache>
                <c:ptCount val="1"/>
                <c:pt idx="0">
                  <c:v>27-Oct</c:v>
                </c:pt>
              </c:strCache>
            </c:strRef>
          </c:tx>
          <c:marker>
            <c:symbol val="none"/>
          </c:marker>
          <c:cat>
            <c:strRef>
              <c:f>Towers!$B$33:$D$33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Towers!$B$21:$D$21</c:f>
              <c:numCache>
                <c:formatCode>General</c:formatCode>
                <c:ptCount val="3"/>
                <c:pt idx="0">
                  <c:v>13</c:v>
                </c:pt>
                <c:pt idx="1">
                  <c:v>14</c:v>
                </c:pt>
                <c:pt idx="2">
                  <c:v>16.600000000000001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Towers!$A$25</c:f>
              <c:strCache>
                <c:ptCount val="1"/>
                <c:pt idx="0">
                  <c:v>2-Nov</c:v>
                </c:pt>
              </c:strCache>
            </c:strRef>
          </c:tx>
          <c:marker>
            <c:symbol val="none"/>
          </c:marker>
          <c:cat>
            <c:strRef>
              <c:f>Towers!$B$33:$D$33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Towers!$B$29:$D$29</c:f>
              <c:numCache>
                <c:formatCode>General</c:formatCode>
                <c:ptCount val="3"/>
                <c:pt idx="0">
                  <c:v>6.7</c:v>
                </c:pt>
                <c:pt idx="1">
                  <c:v>7.2</c:v>
                </c:pt>
                <c:pt idx="2">
                  <c:v>7.2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Towers!$A$33</c:f>
              <c:strCache>
                <c:ptCount val="1"/>
                <c:pt idx="0">
                  <c:v>3-Nov</c:v>
                </c:pt>
              </c:strCache>
            </c:strRef>
          </c:tx>
          <c:marker>
            <c:symbol val="none"/>
          </c:marker>
          <c:cat>
            <c:strRef>
              <c:f>Towers!$B$33:$D$33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Towers!$B$37:$D$37</c:f>
              <c:numCache>
                <c:formatCode>General</c:formatCode>
                <c:ptCount val="3"/>
                <c:pt idx="0">
                  <c:v>8.34</c:v>
                </c:pt>
                <c:pt idx="1">
                  <c:v>8.3800000000000008</c:v>
                </c:pt>
                <c:pt idx="2">
                  <c:v>10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Towers!$A$41</c:f>
              <c:strCache>
                <c:ptCount val="1"/>
                <c:pt idx="0">
                  <c:v>10-Nov</c:v>
                </c:pt>
              </c:strCache>
            </c:strRef>
          </c:tx>
          <c:marker>
            <c:symbol val="none"/>
          </c:marker>
          <c:cat>
            <c:strRef>
              <c:f>Towers!$B$33:$D$33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Towers!$B$45:$D$45</c:f>
              <c:numCache>
                <c:formatCode>General</c:formatCode>
                <c:ptCount val="3"/>
                <c:pt idx="0">
                  <c:v>5.2</c:v>
                </c:pt>
                <c:pt idx="1">
                  <c:v>8.6999999999999993</c:v>
                </c:pt>
                <c:pt idx="2">
                  <c:v>6.6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600256"/>
        <c:axId val="97601792"/>
      </c:lineChart>
      <c:catAx>
        <c:axId val="97600256"/>
        <c:scaling>
          <c:orientation val="minMax"/>
        </c:scaling>
        <c:delete val="0"/>
        <c:axPos val="b"/>
        <c:majorTickMark val="none"/>
        <c:minorTickMark val="none"/>
        <c:tickLblPos val="nextTo"/>
        <c:crossAx val="97601792"/>
        <c:crosses val="autoZero"/>
        <c:auto val="1"/>
        <c:lblAlgn val="ctr"/>
        <c:lblOffset val="100"/>
        <c:noMultiLvlLbl val="0"/>
      </c:catAx>
      <c:valAx>
        <c:axId val="976017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(Celcius)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7600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>
                <a:effectLst/>
              </a:rPr>
              <a:t>Towers </a:t>
            </a:r>
            <a:r>
              <a:rPr lang="en-US"/>
              <a:t>Dissolved</a:t>
            </a:r>
            <a:r>
              <a:rPr lang="en-US" baseline="0"/>
              <a:t> Oxygen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Towers!$A$1</c:f>
              <c:strCache>
                <c:ptCount val="1"/>
                <c:pt idx="0">
                  <c:v>20-Oct</c:v>
                </c:pt>
              </c:strCache>
            </c:strRef>
          </c:tx>
          <c:marker>
            <c:symbol val="none"/>
          </c:marker>
          <c:cat>
            <c:strRef>
              <c:f>Towers!$B$33:$D$33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Towers!$B$6:$D$6</c:f>
              <c:numCache>
                <c:formatCode>General</c:formatCode>
                <c:ptCount val="3"/>
                <c:pt idx="0">
                  <c:v>11</c:v>
                </c:pt>
                <c:pt idx="1">
                  <c:v>10.78</c:v>
                </c:pt>
                <c:pt idx="2">
                  <c:v>11.67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Towers!$A$9</c:f>
              <c:strCache>
                <c:ptCount val="1"/>
                <c:pt idx="0">
                  <c:v>24-Oct</c:v>
                </c:pt>
              </c:strCache>
            </c:strRef>
          </c:tx>
          <c:marker>
            <c:symbol val="none"/>
          </c:marker>
          <c:cat>
            <c:strRef>
              <c:f>Towers!$B$33:$D$33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Towers!$B$14:$D$14</c:f>
              <c:numCache>
                <c:formatCode>General</c:formatCode>
                <c:ptCount val="3"/>
                <c:pt idx="0">
                  <c:v>12.3</c:v>
                </c:pt>
                <c:pt idx="1">
                  <c:v>9.49</c:v>
                </c:pt>
                <c:pt idx="2">
                  <c:v>9.82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Towers!$A$17</c:f>
              <c:strCache>
                <c:ptCount val="1"/>
                <c:pt idx="0">
                  <c:v>27-Oct</c:v>
                </c:pt>
              </c:strCache>
            </c:strRef>
          </c:tx>
          <c:marker>
            <c:symbol val="none"/>
          </c:marker>
          <c:cat>
            <c:strRef>
              <c:f>Towers!$B$33:$D$33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Towers!$B$22:$D$22</c:f>
              <c:numCache>
                <c:formatCode>General</c:formatCode>
                <c:ptCount val="3"/>
                <c:pt idx="0">
                  <c:v>11.86</c:v>
                </c:pt>
                <c:pt idx="1">
                  <c:v>10.16</c:v>
                </c:pt>
                <c:pt idx="2">
                  <c:v>9.77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Towers!$A$25</c:f>
              <c:strCache>
                <c:ptCount val="1"/>
                <c:pt idx="0">
                  <c:v>2-Nov</c:v>
                </c:pt>
              </c:strCache>
            </c:strRef>
          </c:tx>
          <c:marker>
            <c:symbol val="none"/>
          </c:marker>
          <c:cat>
            <c:strRef>
              <c:f>Towers!$B$33:$D$33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Towers!$B$30:$D$30</c:f>
              <c:numCache>
                <c:formatCode>General</c:formatCode>
                <c:ptCount val="3"/>
                <c:pt idx="0">
                  <c:v>11.28</c:v>
                </c:pt>
                <c:pt idx="1">
                  <c:v>11.87</c:v>
                </c:pt>
                <c:pt idx="2">
                  <c:v>11.2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Towers!$A$33</c:f>
              <c:strCache>
                <c:ptCount val="1"/>
                <c:pt idx="0">
                  <c:v>3-Nov</c:v>
                </c:pt>
              </c:strCache>
            </c:strRef>
          </c:tx>
          <c:marker>
            <c:symbol val="none"/>
          </c:marker>
          <c:cat>
            <c:strRef>
              <c:f>Towers!$B$33:$D$33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Towers!$B$38:$D$38</c:f>
              <c:numCache>
                <c:formatCode>General</c:formatCode>
                <c:ptCount val="3"/>
                <c:pt idx="0">
                  <c:v>11.75</c:v>
                </c:pt>
                <c:pt idx="1">
                  <c:v>11.39</c:v>
                </c:pt>
                <c:pt idx="2">
                  <c:v>10.4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Towers!$A$41</c:f>
              <c:strCache>
                <c:ptCount val="1"/>
                <c:pt idx="0">
                  <c:v>10-Nov</c:v>
                </c:pt>
              </c:strCache>
            </c:strRef>
          </c:tx>
          <c:marker>
            <c:symbol val="none"/>
          </c:marker>
          <c:cat>
            <c:strRef>
              <c:f>Towers!$B$33:$D$33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Towers!$B$46:$D$46</c:f>
              <c:numCache>
                <c:formatCode>General</c:formatCode>
                <c:ptCount val="3"/>
                <c:pt idx="0">
                  <c:v>12.49</c:v>
                </c:pt>
                <c:pt idx="1">
                  <c:v>10.45</c:v>
                </c:pt>
                <c:pt idx="2">
                  <c:v>11.24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66304"/>
        <c:axId val="96867840"/>
      </c:lineChart>
      <c:catAx>
        <c:axId val="96866304"/>
        <c:scaling>
          <c:orientation val="minMax"/>
        </c:scaling>
        <c:delete val="0"/>
        <c:axPos val="b"/>
        <c:majorTickMark val="none"/>
        <c:minorTickMark val="none"/>
        <c:tickLblPos val="nextTo"/>
        <c:crossAx val="96867840"/>
        <c:crosses val="autoZero"/>
        <c:auto val="1"/>
        <c:lblAlgn val="ctr"/>
        <c:lblOffset val="100"/>
        <c:noMultiLvlLbl val="0"/>
      </c:catAx>
      <c:valAx>
        <c:axId val="968678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Dissolved Oxygen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6866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952690288713896"/>
          <c:y val="0.27869130941965586"/>
          <c:w val="0.25769531933508311"/>
          <c:h val="0.5628721930592008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>
                <a:effectLst/>
              </a:rPr>
              <a:t>Towers </a:t>
            </a:r>
            <a:r>
              <a:rPr lang="en-US"/>
              <a:t>Turbidity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Towers!$A$1</c:f>
              <c:strCache>
                <c:ptCount val="1"/>
                <c:pt idx="0">
                  <c:v>20-Oct</c:v>
                </c:pt>
              </c:strCache>
            </c:strRef>
          </c:tx>
          <c:marker>
            <c:symbol val="none"/>
          </c:marker>
          <c:cat>
            <c:strRef>
              <c:f>Towers!$B$41:$D$41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Towers!$B$7:$D$7</c:f>
              <c:numCache>
                <c:formatCode>General</c:formatCode>
                <c:ptCount val="3"/>
                <c:pt idx="0">
                  <c:v>2.4900000000000002</c:v>
                </c:pt>
                <c:pt idx="1">
                  <c:v>0.77</c:v>
                </c:pt>
                <c:pt idx="2">
                  <c:v>2.11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Towers!$A$9</c:f>
              <c:strCache>
                <c:ptCount val="1"/>
                <c:pt idx="0">
                  <c:v>24-Oct</c:v>
                </c:pt>
              </c:strCache>
            </c:strRef>
          </c:tx>
          <c:marker>
            <c:symbol val="none"/>
          </c:marker>
          <c:cat>
            <c:strRef>
              <c:f>Towers!$B$41:$D$41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Towers!$B$15:$D$15</c:f>
              <c:numCache>
                <c:formatCode>General</c:formatCode>
                <c:ptCount val="3"/>
                <c:pt idx="0">
                  <c:v>4.5999999999999996</c:v>
                </c:pt>
                <c:pt idx="1">
                  <c:v>0.12</c:v>
                </c:pt>
                <c:pt idx="2">
                  <c:v>1.55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Towers!$A$17</c:f>
              <c:strCache>
                <c:ptCount val="1"/>
                <c:pt idx="0">
                  <c:v>27-Oct</c:v>
                </c:pt>
              </c:strCache>
            </c:strRef>
          </c:tx>
          <c:marker>
            <c:symbol val="none"/>
          </c:marker>
          <c:cat>
            <c:strRef>
              <c:f>Towers!$B$41:$D$41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Towers!$B$23:$D$23</c:f>
              <c:numCache>
                <c:formatCode>General</c:formatCode>
                <c:ptCount val="3"/>
                <c:pt idx="0">
                  <c:v>14.7</c:v>
                </c:pt>
                <c:pt idx="1">
                  <c:v>1.68</c:v>
                </c:pt>
                <c:pt idx="2">
                  <c:v>0.68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Towers!$A$25</c:f>
              <c:strCache>
                <c:ptCount val="1"/>
                <c:pt idx="0">
                  <c:v>2-Nov</c:v>
                </c:pt>
              </c:strCache>
            </c:strRef>
          </c:tx>
          <c:marker>
            <c:symbol val="none"/>
          </c:marker>
          <c:cat>
            <c:strRef>
              <c:f>Towers!$B$41:$D$41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Towers!$B$31:$D$31</c:f>
              <c:numCache>
                <c:formatCode>General</c:formatCode>
                <c:ptCount val="3"/>
                <c:pt idx="0">
                  <c:v>37.200000000000003</c:v>
                </c:pt>
                <c:pt idx="1">
                  <c:v>24.7</c:v>
                </c:pt>
                <c:pt idx="2">
                  <c:v>55.7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Towers!$A$33</c:f>
              <c:strCache>
                <c:ptCount val="1"/>
                <c:pt idx="0">
                  <c:v>3-Nov</c:v>
                </c:pt>
              </c:strCache>
            </c:strRef>
          </c:tx>
          <c:marker>
            <c:symbol val="none"/>
          </c:marker>
          <c:cat>
            <c:strRef>
              <c:f>Towers!$B$41:$D$41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Towers!$B$39:$D$39</c:f>
              <c:numCache>
                <c:formatCode>General</c:formatCode>
                <c:ptCount val="3"/>
                <c:pt idx="0">
                  <c:v>6.5</c:v>
                </c:pt>
                <c:pt idx="1">
                  <c:v>1.23</c:v>
                </c:pt>
                <c:pt idx="2">
                  <c:v>3.47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Towers!$A$41</c:f>
              <c:strCache>
                <c:ptCount val="1"/>
                <c:pt idx="0">
                  <c:v>10-Nov</c:v>
                </c:pt>
              </c:strCache>
            </c:strRef>
          </c:tx>
          <c:marker>
            <c:symbol val="none"/>
          </c:marker>
          <c:cat>
            <c:strRef>
              <c:f>Towers!$B$41:$D$41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Towers!$B$47:$D$47</c:f>
              <c:numCache>
                <c:formatCode>General</c:formatCode>
                <c:ptCount val="3"/>
                <c:pt idx="0">
                  <c:v>5.73</c:v>
                </c:pt>
                <c:pt idx="1">
                  <c:v>2.21</c:v>
                </c:pt>
                <c:pt idx="2">
                  <c:v>4.8499999999999996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926720"/>
        <c:axId val="96998144"/>
      </c:lineChart>
      <c:catAx>
        <c:axId val="96926720"/>
        <c:scaling>
          <c:orientation val="minMax"/>
        </c:scaling>
        <c:delete val="0"/>
        <c:axPos val="b"/>
        <c:majorTickMark val="none"/>
        <c:minorTickMark val="none"/>
        <c:tickLblPos val="nextTo"/>
        <c:crossAx val="96998144"/>
        <c:crosses val="autoZero"/>
        <c:auto val="1"/>
        <c:lblAlgn val="ctr"/>
        <c:lblOffset val="100"/>
        <c:noMultiLvlLbl val="0"/>
      </c:catAx>
      <c:valAx>
        <c:axId val="969981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Turbidity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6926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>
                <a:effectLst/>
              </a:rPr>
              <a:t>ROTH </a:t>
            </a:r>
            <a:r>
              <a:rPr lang="en-US"/>
              <a:t>TDS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ROTH!$A$1</c:f>
              <c:strCache>
                <c:ptCount val="1"/>
                <c:pt idx="0">
                  <c:v>20-Oct</c:v>
                </c:pt>
              </c:strCache>
            </c:strRef>
          </c:tx>
          <c:marker>
            <c:symbol val="none"/>
          </c:marker>
          <c:cat>
            <c:strRef>
              <c:f>ROTH!$B$1:$D$1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ROTH!$B$3:$D$3</c:f>
              <c:numCache>
                <c:formatCode>General</c:formatCode>
                <c:ptCount val="3"/>
                <c:pt idx="0">
                  <c:v>409</c:v>
                </c:pt>
                <c:pt idx="1">
                  <c:v>914</c:v>
                </c:pt>
                <c:pt idx="2">
                  <c:v>405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ROTH!$A$9</c:f>
              <c:strCache>
                <c:ptCount val="1"/>
                <c:pt idx="0">
                  <c:v>24-Oct</c:v>
                </c:pt>
              </c:strCache>
            </c:strRef>
          </c:tx>
          <c:marker>
            <c:symbol val="none"/>
          </c:marker>
          <c:cat>
            <c:strRef>
              <c:f>ROTH!$B$1:$D$1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ROTH!$B$11:$D$11</c:f>
              <c:numCache>
                <c:formatCode>General</c:formatCode>
                <c:ptCount val="3"/>
                <c:pt idx="0">
                  <c:v>387</c:v>
                </c:pt>
                <c:pt idx="1">
                  <c:v>986</c:v>
                </c:pt>
                <c:pt idx="2">
                  <c:v>413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ROTH!$A$17</c:f>
              <c:strCache>
                <c:ptCount val="1"/>
                <c:pt idx="0">
                  <c:v>27-Oct</c:v>
                </c:pt>
              </c:strCache>
            </c:strRef>
          </c:tx>
          <c:marker>
            <c:symbol val="none"/>
          </c:marker>
          <c:cat>
            <c:strRef>
              <c:f>ROTH!$B$1:$D$1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ROTH!$B$19:$D$19</c:f>
              <c:numCache>
                <c:formatCode>General</c:formatCode>
                <c:ptCount val="3"/>
                <c:pt idx="0">
                  <c:v>418</c:v>
                </c:pt>
                <c:pt idx="1">
                  <c:v>975</c:v>
                </c:pt>
                <c:pt idx="2">
                  <c:v>508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ROTH!$A$25</c:f>
              <c:strCache>
                <c:ptCount val="1"/>
                <c:pt idx="0">
                  <c:v>2-Nov</c:v>
                </c:pt>
              </c:strCache>
            </c:strRef>
          </c:tx>
          <c:marker>
            <c:symbol val="none"/>
          </c:marker>
          <c:cat>
            <c:strRef>
              <c:f>ROTH!$B$1:$D$1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ROTH!$B$27:$D$27</c:f>
              <c:numCache>
                <c:formatCode>General</c:formatCode>
                <c:ptCount val="3"/>
                <c:pt idx="0">
                  <c:v>300</c:v>
                </c:pt>
                <c:pt idx="1">
                  <c:v>153</c:v>
                </c:pt>
                <c:pt idx="2">
                  <c:v>112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ROTH!$A$33</c:f>
              <c:strCache>
                <c:ptCount val="1"/>
                <c:pt idx="0">
                  <c:v>3-Nov</c:v>
                </c:pt>
              </c:strCache>
            </c:strRef>
          </c:tx>
          <c:marker>
            <c:symbol val="none"/>
          </c:marker>
          <c:cat>
            <c:strRef>
              <c:f>ROTH!$B$1:$D$1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ROTH!$B$35:$D$35</c:f>
              <c:numCache>
                <c:formatCode>General</c:formatCode>
                <c:ptCount val="3"/>
                <c:pt idx="0">
                  <c:v>380</c:v>
                </c:pt>
                <c:pt idx="1">
                  <c:v>690</c:v>
                </c:pt>
                <c:pt idx="2">
                  <c:v>433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ROTH!$A$41</c:f>
              <c:strCache>
                <c:ptCount val="1"/>
                <c:pt idx="0">
                  <c:v>10-Nov</c:v>
                </c:pt>
              </c:strCache>
            </c:strRef>
          </c:tx>
          <c:marker>
            <c:symbol val="none"/>
          </c:marker>
          <c:cat>
            <c:strRef>
              <c:f>ROTH!$B$1:$D$1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ROTH!$B$43:$D$43</c:f>
              <c:numCache>
                <c:formatCode>General</c:formatCode>
                <c:ptCount val="3"/>
                <c:pt idx="0">
                  <c:v>367</c:v>
                </c:pt>
                <c:pt idx="1">
                  <c:v>630</c:v>
                </c:pt>
                <c:pt idx="2">
                  <c:v>380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261248"/>
        <c:axId val="94262784"/>
      </c:lineChart>
      <c:catAx>
        <c:axId val="94261248"/>
        <c:scaling>
          <c:orientation val="minMax"/>
        </c:scaling>
        <c:delete val="0"/>
        <c:axPos val="b"/>
        <c:majorTickMark val="none"/>
        <c:minorTickMark val="none"/>
        <c:tickLblPos val="nextTo"/>
        <c:crossAx val="94262784"/>
        <c:crosses val="autoZero"/>
        <c:auto val="1"/>
        <c:lblAlgn val="ctr"/>
        <c:lblOffset val="100"/>
        <c:noMultiLvlLbl val="0"/>
      </c:catAx>
      <c:valAx>
        <c:axId val="942627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TDS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4261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>
                <a:effectLst/>
              </a:rPr>
              <a:t>ROTH </a:t>
            </a:r>
            <a:r>
              <a:rPr lang="en-US"/>
              <a:t>Conductivity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ROTH!$A$1</c:f>
              <c:strCache>
                <c:ptCount val="1"/>
                <c:pt idx="0">
                  <c:v>20-Oct</c:v>
                </c:pt>
              </c:strCache>
            </c:strRef>
          </c:tx>
          <c:marker>
            <c:symbol val="none"/>
          </c:marker>
          <c:cat>
            <c:strRef>
              <c:f>ROTH!$B$33:$D$33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ROTH!$B$4:$D$4</c:f>
              <c:numCache>
                <c:formatCode>General</c:formatCode>
                <c:ptCount val="3"/>
                <c:pt idx="0">
                  <c:v>589</c:v>
                </c:pt>
                <c:pt idx="1">
                  <c:v>1313</c:v>
                </c:pt>
                <c:pt idx="2">
                  <c:v>587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ROTH!$A$9</c:f>
              <c:strCache>
                <c:ptCount val="1"/>
                <c:pt idx="0">
                  <c:v>24-Oct</c:v>
                </c:pt>
              </c:strCache>
            </c:strRef>
          </c:tx>
          <c:marker>
            <c:symbol val="none"/>
          </c:marker>
          <c:cat>
            <c:strRef>
              <c:f>ROTH!$B$33:$D$33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ROTH!$B$12:$D$12</c:f>
              <c:numCache>
                <c:formatCode>General</c:formatCode>
                <c:ptCount val="3"/>
                <c:pt idx="0">
                  <c:v>560</c:v>
                </c:pt>
                <c:pt idx="1">
                  <c:v>1423</c:v>
                </c:pt>
                <c:pt idx="2">
                  <c:v>632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ROTH!$A$17</c:f>
              <c:strCache>
                <c:ptCount val="1"/>
                <c:pt idx="0">
                  <c:v>27-Oct</c:v>
                </c:pt>
              </c:strCache>
            </c:strRef>
          </c:tx>
          <c:marker>
            <c:symbol val="none"/>
          </c:marker>
          <c:cat>
            <c:strRef>
              <c:f>ROTH!$B$33:$D$33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ROTH!$B$20:$D$20</c:f>
              <c:numCache>
                <c:formatCode>General</c:formatCode>
                <c:ptCount val="3"/>
                <c:pt idx="0">
                  <c:v>604</c:v>
                </c:pt>
                <c:pt idx="1">
                  <c:v>1414</c:v>
                </c:pt>
                <c:pt idx="2">
                  <c:v>737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ROTH!$A$25</c:f>
              <c:strCache>
                <c:ptCount val="1"/>
                <c:pt idx="0">
                  <c:v>2-Nov</c:v>
                </c:pt>
              </c:strCache>
            </c:strRef>
          </c:tx>
          <c:marker>
            <c:symbol val="none"/>
          </c:marker>
          <c:cat>
            <c:strRef>
              <c:f>ROTH!$B$33:$D$33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ROTH!$B$28:$D$28</c:f>
              <c:numCache>
                <c:formatCode>General</c:formatCode>
                <c:ptCount val="3"/>
                <c:pt idx="0">
                  <c:v>435</c:v>
                </c:pt>
                <c:pt idx="1">
                  <c:v>223</c:v>
                </c:pt>
                <c:pt idx="2">
                  <c:v>163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ROTH!$A$33</c:f>
              <c:strCache>
                <c:ptCount val="1"/>
                <c:pt idx="0">
                  <c:v>3-Nov</c:v>
                </c:pt>
              </c:strCache>
            </c:strRef>
          </c:tx>
          <c:marker>
            <c:symbol val="none"/>
          </c:marker>
          <c:cat>
            <c:strRef>
              <c:f>ROTH!$B$33:$D$33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ROTH!$B$36:$D$36</c:f>
              <c:numCache>
                <c:formatCode>General</c:formatCode>
                <c:ptCount val="3"/>
                <c:pt idx="0">
                  <c:v>552</c:v>
                </c:pt>
                <c:pt idx="1">
                  <c:v>996</c:v>
                </c:pt>
                <c:pt idx="2">
                  <c:v>628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ROTH!$A$41</c:f>
              <c:strCache>
                <c:ptCount val="1"/>
                <c:pt idx="0">
                  <c:v>10-Nov</c:v>
                </c:pt>
              </c:strCache>
            </c:strRef>
          </c:tx>
          <c:marker>
            <c:symbol val="none"/>
          </c:marker>
          <c:cat>
            <c:strRef>
              <c:f>ROTH!$B$33:$D$33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ROTH!$B$44:$D$44</c:f>
              <c:numCache>
                <c:formatCode>General</c:formatCode>
                <c:ptCount val="3"/>
                <c:pt idx="0">
                  <c:v>530</c:v>
                </c:pt>
                <c:pt idx="1">
                  <c:v>915</c:v>
                </c:pt>
                <c:pt idx="2">
                  <c:v>551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985792"/>
        <c:axId val="93995776"/>
      </c:lineChart>
      <c:catAx>
        <c:axId val="93985792"/>
        <c:scaling>
          <c:orientation val="minMax"/>
        </c:scaling>
        <c:delete val="0"/>
        <c:axPos val="b"/>
        <c:majorTickMark val="none"/>
        <c:minorTickMark val="none"/>
        <c:tickLblPos val="nextTo"/>
        <c:crossAx val="93995776"/>
        <c:crosses val="autoZero"/>
        <c:auto val="1"/>
        <c:lblAlgn val="ctr"/>
        <c:lblOffset val="100"/>
        <c:noMultiLvlLbl val="0"/>
      </c:catAx>
      <c:valAx>
        <c:axId val="939957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Conductivity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3985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>
                <a:effectLst/>
              </a:rPr>
              <a:t>ROTH </a:t>
            </a:r>
            <a:r>
              <a:rPr lang="en-US"/>
              <a:t>Temperature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ROTH!$A$1</c:f>
              <c:strCache>
                <c:ptCount val="1"/>
                <c:pt idx="0">
                  <c:v>20-Oct</c:v>
                </c:pt>
              </c:strCache>
            </c:strRef>
          </c:tx>
          <c:marker>
            <c:symbol val="none"/>
          </c:marker>
          <c:cat>
            <c:strRef>
              <c:f>ROTH!$B$33:$D$33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ROTH!$B$5:$D$5</c:f>
              <c:numCache>
                <c:formatCode>General</c:formatCode>
                <c:ptCount val="3"/>
                <c:pt idx="0">
                  <c:v>9.1999999999999993</c:v>
                </c:pt>
                <c:pt idx="1">
                  <c:v>10.3</c:v>
                </c:pt>
                <c:pt idx="2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ROTH!$A$9</c:f>
              <c:strCache>
                <c:ptCount val="1"/>
                <c:pt idx="0">
                  <c:v>24-Oct</c:v>
                </c:pt>
              </c:strCache>
            </c:strRef>
          </c:tx>
          <c:marker>
            <c:symbol val="none"/>
          </c:marker>
          <c:cat>
            <c:strRef>
              <c:f>ROTH!$B$33:$D$33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ROTH!$B$13:$D$13</c:f>
              <c:numCache>
                <c:formatCode>General</c:formatCode>
                <c:ptCount val="3"/>
                <c:pt idx="0">
                  <c:v>14.6</c:v>
                </c:pt>
                <c:pt idx="1">
                  <c:v>17.7</c:v>
                </c:pt>
                <c:pt idx="2">
                  <c:v>15.3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ROTH!$A$17</c:f>
              <c:strCache>
                <c:ptCount val="1"/>
                <c:pt idx="0">
                  <c:v>27-Oct</c:v>
                </c:pt>
              </c:strCache>
            </c:strRef>
          </c:tx>
          <c:marker>
            <c:symbol val="none"/>
          </c:marker>
          <c:cat>
            <c:strRef>
              <c:f>ROTH!$B$33:$D$33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ROTH!$B$21:$D$21</c:f>
              <c:numCache>
                <c:formatCode>General</c:formatCode>
                <c:ptCount val="3"/>
                <c:pt idx="0">
                  <c:v>13</c:v>
                </c:pt>
                <c:pt idx="1">
                  <c:v>12.1</c:v>
                </c:pt>
                <c:pt idx="2">
                  <c:v>10.7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ROTH!$A$25</c:f>
              <c:strCache>
                <c:ptCount val="1"/>
                <c:pt idx="0">
                  <c:v>2-Nov</c:v>
                </c:pt>
              </c:strCache>
            </c:strRef>
          </c:tx>
          <c:marker>
            <c:symbol val="none"/>
          </c:marker>
          <c:cat>
            <c:strRef>
              <c:f>ROTH!$B$33:$D$33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ROTH!$B$29:$D$29</c:f>
              <c:numCache>
                <c:formatCode>General</c:formatCode>
                <c:ptCount val="3"/>
                <c:pt idx="0">
                  <c:v>11.4</c:v>
                </c:pt>
                <c:pt idx="1">
                  <c:v>8.6</c:v>
                </c:pt>
                <c:pt idx="2">
                  <c:v>9.6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ROTH!$A$33</c:f>
              <c:strCache>
                <c:ptCount val="1"/>
                <c:pt idx="0">
                  <c:v>3-Nov</c:v>
                </c:pt>
              </c:strCache>
            </c:strRef>
          </c:tx>
          <c:marker>
            <c:symbol val="none"/>
          </c:marker>
          <c:cat>
            <c:strRef>
              <c:f>ROTH!$B$33:$D$33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ROTH!$B$37:$D$37</c:f>
              <c:numCache>
                <c:formatCode>General</c:formatCode>
                <c:ptCount val="3"/>
                <c:pt idx="0">
                  <c:v>13.3</c:v>
                </c:pt>
                <c:pt idx="1">
                  <c:v>12.4</c:v>
                </c:pt>
                <c:pt idx="2">
                  <c:v>9.8000000000000007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ROTH!$A$41</c:f>
              <c:strCache>
                <c:ptCount val="1"/>
                <c:pt idx="0">
                  <c:v>10-Nov</c:v>
                </c:pt>
              </c:strCache>
            </c:strRef>
          </c:tx>
          <c:marker>
            <c:symbol val="none"/>
          </c:marker>
          <c:cat>
            <c:strRef>
              <c:f>ROTH!$B$33:$D$33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ROTH!$B$45:$D$45</c:f>
              <c:numCache>
                <c:formatCode>General</c:formatCode>
                <c:ptCount val="3"/>
                <c:pt idx="0">
                  <c:v>8.5</c:v>
                </c:pt>
                <c:pt idx="1">
                  <c:v>14.2</c:v>
                </c:pt>
                <c:pt idx="2">
                  <c:v>6.1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025984"/>
        <c:axId val="94027776"/>
      </c:lineChart>
      <c:catAx>
        <c:axId val="94025984"/>
        <c:scaling>
          <c:orientation val="minMax"/>
        </c:scaling>
        <c:delete val="0"/>
        <c:axPos val="b"/>
        <c:majorTickMark val="none"/>
        <c:minorTickMark val="none"/>
        <c:tickLblPos val="nextTo"/>
        <c:crossAx val="94027776"/>
        <c:crosses val="autoZero"/>
        <c:auto val="1"/>
        <c:lblAlgn val="ctr"/>
        <c:lblOffset val="100"/>
        <c:noMultiLvlLbl val="0"/>
      </c:catAx>
      <c:valAx>
        <c:axId val="940277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(Celcius)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4025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>
                <a:effectLst/>
              </a:rPr>
              <a:t>ROTH </a:t>
            </a:r>
            <a:r>
              <a:rPr lang="en-US"/>
              <a:t>Dissolved</a:t>
            </a:r>
            <a:r>
              <a:rPr lang="en-US" baseline="0"/>
              <a:t> Oxygen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ROTH!$A$1</c:f>
              <c:strCache>
                <c:ptCount val="1"/>
                <c:pt idx="0">
                  <c:v>20-Oct</c:v>
                </c:pt>
              </c:strCache>
            </c:strRef>
          </c:tx>
          <c:marker>
            <c:symbol val="none"/>
          </c:marker>
          <c:cat>
            <c:strRef>
              <c:f>ROTH!$B$41:$D$41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ROTH!$B$6:$D$6</c:f>
              <c:numCache>
                <c:formatCode>General</c:formatCode>
                <c:ptCount val="3"/>
                <c:pt idx="0">
                  <c:v>11.93</c:v>
                </c:pt>
                <c:pt idx="1">
                  <c:v>10.59</c:v>
                </c:pt>
                <c:pt idx="2">
                  <c:v>11.18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ROTH!$A$9</c:f>
              <c:strCache>
                <c:ptCount val="1"/>
                <c:pt idx="0">
                  <c:v>24-Oct</c:v>
                </c:pt>
              </c:strCache>
            </c:strRef>
          </c:tx>
          <c:marker>
            <c:symbol val="none"/>
          </c:marker>
          <c:cat>
            <c:strRef>
              <c:f>ROTH!$B$41:$D$41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ROTH!$B$14:$D$14</c:f>
              <c:numCache>
                <c:formatCode>General</c:formatCode>
                <c:ptCount val="3"/>
                <c:pt idx="0">
                  <c:v>10.84</c:v>
                </c:pt>
                <c:pt idx="1">
                  <c:v>8.6</c:v>
                </c:pt>
                <c:pt idx="2">
                  <c:v>10.38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ROTH!$A$17</c:f>
              <c:strCache>
                <c:ptCount val="1"/>
                <c:pt idx="0">
                  <c:v>27-Oct</c:v>
                </c:pt>
              </c:strCache>
            </c:strRef>
          </c:tx>
          <c:marker>
            <c:symbol val="none"/>
          </c:marker>
          <c:cat>
            <c:strRef>
              <c:f>ROTH!$B$41:$D$41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ROTH!$B$22:$D$22</c:f>
              <c:numCache>
                <c:formatCode>General</c:formatCode>
                <c:ptCount val="3"/>
                <c:pt idx="0">
                  <c:v>11.46</c:v>
                </c:pt>
                <c:pt idx="1">
                  <c:v>9.17</c:v>
                </c:pt>
                <c:pt idx="2">
                  <c:v>11.04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ROTH!$A$25</c:f>
              <c:strCache>
                <c:ptCount val="1"/>
                <c:pt idx="0">
                  <c:v>2-Nov</c:v>
                </c:pt>
              </c:strCache>
            </c:strRef>
          </c:tx>
          <c:marker>
            <c:symbol val="none"/>
          </c:marker>
          <c:cat>
            <c:strRef>
              <c:f>ROTH!$B$41:$D$41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ROTH!$B$30:$D$30</c:f>
              <c:numCache>
                <c:formatCode>General</c:formatCode>
                <c:ptCount val="3"/>
                <c:pt idx="0">
                  <c:v>9.36</c:v>
                </c:pt>
                <c:pt idx="1">
                  <c:v>10.38</c:v>
                </c:pt>
                <c:pt idx="2">
                  <c:v>10.39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ROTH!$A$33</c:f>
              <c:strCache>
                <c:ptCount val="1"/>
                <c:pt idx="0">
                  <c:v>3-Nov</c:v>
                </c:pt>
              </c:strCache>
            </c:strRef>
          </c:tx>
          <c:marker>
            <c:symbol val="none"/>
          </c:marker>
          <c:cat>
            <c:strRef>
              <c:f>ROTH!$B$41:$D$41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ROTH!$B$38:$D$38</c:f>
              <c:numCache>
                <c:formatCode>General</c:formatCode>
                <c:ptCount val="3"/>
                <c:pt idx="0">
                  <c:v>10.75</c:v>
                </c:pt>
                <c:pt idx="1">
                  <c:v>9.64</c:v>
                </c:pt>
                <c:pt idx="2">
                  <c:v>10.77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ROTH!$A$41</c:f>
              <c:strCache>
                <c:ptCount val="1"/>
                <c:pt idx="0">
                  <c:v>10-Nov</c:v>
                </c:pt>
              </c:strCache>
            </c:strRef>
          </c:tx>
          <c:marker>
            <c:symbol val="none"/>
          </c:marker>
          <c:cat>
            <c:strRef>
              <c:f>ROTH!$B$41:$D$41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ROTH!$B$46:$D$46</c:f>
              <c:numCache>
                <c:formatCode>General</c:formatCode>
                <c:ptCount val="3"/>
                <c:pt idx="0">
                  <c:v>10.73</c:v>
                </c:pt>
                <c:pt idx="1">
                  <c:v>9.89</c:v>
                </c:pt>
                <c:pt idx="2">
                  <c:v>11.16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602688"/>
        <c:axId val="87604224"/>
      </c:lineChart>
      <c:catAx>
        <c:axId val="87602688"/>
        <c:scaling>
          <c:orientation val="minMax"/>
        </c:scaling>
        <c:delete val="0"/>
        <c:axPos val="b"/>
        <c:majorTickMark val="none"/>
        <c:minorTickMark val="none"/>
        <c:tickLblPos val="nextTo"/>
        <c:crossAx val="87604224"/>
        <c:crosses val="autoZero"/>
        <c:auto val="1"/>
        <c:lblAlgn val="ctr"/>
        <c:lblOffset val="100"/>
        <c:noMultiLvlLbl val="0"/>
      </c:catAx>
      <c:valAx>
        <c:axId val="876042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Dissolved Oxygen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7602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>
                <a:effectLst/>
              </a:rPr>
              <a:t>ROTH </a:t>
            </a:r>
            <a:r>
              <a:rPr lang="en-US"/>
              <a:t>Turbidity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ROTH!$A$1</c:f>
              <c:strCache>
                <c:ptCount val="1"/>
                <c:pt idx="0">
                  <c:v>20-Oct</c:v>
                </c:pt>
              </c:strCache>
            </c:strRef>
          </c:tx>
          <c:marker>
            <c:symbol val="none"/>
          </c:marker>
          <c:cat>
            <c:strRef>
              <c:f>ROTH!$B$33:$D$33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ROTH!$B$7:$D$7</c:f>
              <c:numCache>
                <c:formatCode>General</c:formatCode>
                <c:ptCount val="3"/>
                <c:pt idx="0">
                  <c:v>2.66</c:v>
                </c:pt>
                <c:pt idx="1">
                  <c:v>0.4</c:v>
                </c:pt>
                <c:pt idx="2">
                  <c:v>4.16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ROTH!$A$9</c:f>
              <c:strCache>
                <c:ptCount val="1"/>
                <c:pt idx="0">
                  <c:v>24-Oct</c:v>
                </c:pt>
              </c:strCache>
            </c:strRef>
          </c:tx>
          <c:marker>
            <c:symbol val="none"/>
          </c:marker>
          <c:cat>
            <c:strRef>
              <c:f>ROTH!$B$33:$D$33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ROTH!$B$15:$D$15</c:f>
              <c:numCache>
                <c:formatCode>General</c:formatCode>
                <c:ptCount val="3"/>
                <c:pt idx="0">
                  <c:v>5.15</c:v>
                </c:pt>
                <c:pt idx="1">
                  <c:v>1.1499999999999999</c:v>
                </c:pt>
                <c:pt idx="2">
                  <c:v>2.33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ROTH!$A$17</c:f>
              <c:strCache>
                <c:ptCount val="1"/>
                <c:pt idx="0">
                  <c:v>27-Oct</c:v>
                </c:pt>
              </c:strCache>
            </c:strRef>
          </c:tx>
          <c:marker>
            <c:symbol val="none"/>
          </c:marker>
          <c:cat>
            <c:strRef>
              <c:f>ROTH!$B$33:$D$33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ROTH!$B$23:$D$23</c:f>
              <c:numCache>
                <c:formatCode>General</c:formatCode>
                <c:ptCount val="3"/>
                <c:pt idx="0">
                  <c:v>12.2</c:v>
                </c:pt>
                <c:pt idx="1">
                  <c:v>9.6199999999999992</c:v>
                </c:pt>
                <c:pt idx="2">
                  <c:v>6.21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ROTH!$A$25</c:f>
              <c:strCache>
                <c:ptCount val="1"/>
                <c:pt idx="0">
                  <c:v>2-Nov</c:v>
                </c:pt>
              </c:strCache>
            </c:strRef>
          </c:tx>
          <c:marker>
            <c:symbol val="none"/>
          </c:marker>
          <c:cat>
            <c:strRef>
              <c:f>ROTH!$B$33:$D$33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ROTH!$B$31:$D$31</c:f>
              <c:numCache>
                <c:formatCode>General</c:formatCode>
                <c:ptCount val="3"/>
                <c:pt idx="0">
                  <c:v>46.3</c:v>
                </c:pt>
                <c:pt idx="1">
                  <c:v>46.9</c:v>
                </c:pt>
                <c:pt idx="2">
                  <c:v>37.700000000000003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ROTH!$A$33</c:f>
              <c:strCache>
                <c:ptCount val="1"/>
                <c:pt idx="0">
                  <c:v>3-Nov</c:v>
                </c:pt>
              </c:strCache>
            </c:strRef>
          </c:tx>
          <c:marker>
            <c:symbol val="none"/>
          </c:marker>
          <c:cat>
            <c:strRef>
              <c:f>ROTH!$B$33:$D$33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ROTH!$B$39:$D$39</c:f>
              <c:numCache>
                <c:formatCode>General</c:formatCode>
                <c:ptCount val="3"/>
                <c:pt idx="0">
                  <c:v>9.27</c:v>
                </c:pt>
                <c:pt idx="1">
                  <c:v>13.7</c:v>
                </c:pt>
                <c:pt idx="2">
                  <c:v>4.6399999999999997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ROTH!$A$41</c:f>
              <c:strCache>
                <c:ptCount val="1"/>
                <c:pt idx="0">
                  <c:v>10-Nov</c:v>
                </c:pt>
              </c:strCache>
            </c:strRef>
          </c:tx>
          <c:marker>
            <c:symbol val="none"/>
          </c:marker>
          <c:cat>
            <c:strRef>
              <c:f>ROTH!$B$33:$D$33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ROTH!$B$47:$D$47</c:f>
              <c:numCache>
                <c:formatCode>General</c:formatCode>
                <c:ptCount val="3"/>
                <c:pt idx="0">
                  <c:v>12.9</c:v>
                </c:pt>
                <c:pt idx="1">
                  <c:v>8.6999999999999993</c:v>
                </c:pt>
                <c:pt idx="2">
                  <c:v>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646976"/>
        <c:axId val="87648512"/>
      </c:lineChart>
      <c:catAx>
        <c:axId val="87646976"/>
        <c:scaling>
          <c:orientation val="minMax"/>
        </c:scaling>
        <c:delete val="0"/>
        <c:axPos val="b"/>
        <c:majorTickMark val="none"/>
        <c:minorTickMark val="none"/>
        <c:tickLblPos val="nextTo"/>
        <c:crossAx val="87648512"/>
        <c:crosses val="autoZero"/>
        <c:auto val="1"/>
        <c:lblAlgn val="ctr"/>
        <c:lblOffset val="100"/>
        <c:noMultiLvlLbl val="0"/>
      </c:catAx>
      <c:valAx>
        <c:axId val="876485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Turbidity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7646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University Ave pH</a:t>
            </a:r>
          </a:p>
        </c:rich>
      </c:tx>
      <c:layout>
        <c:manualLayout>
          <c:xMode val="edge"/>
          <c:yMode val="edge"/>
          <c:x val="0.30692366579177605"/>
          <c:y val="2.777777777777777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UAB!$A$1</c:f>
              <c:strCache>
                <c:ptCount val="1"/>
                <c:pt idx="0">
                  <c:v>20-Oct</c:v>
                </c:pt>
              </c:strCache>
            </c:strRef>
          </c:tx>
          <c:marker>
            <c:symbol val="none"/>
          </c:marker>
          <c:cat>
            <c:strRef>
              <c:f>UAB!$B$17:$D$17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UAB!$B$2:$D$2</c:f>
              <c:numCache>
                <c:formatCode>General</c:formatCode>
                <c:ptCount val="3"/>
                <c:pt idx="0">
                  <c:v>8.23</c:v>
                </c:pt>
                <c:pt idx="1">
                  <c:v>8.31</c:v>
                </c:pt>
                <c:pt idx="2">
                  <c:v>8.1999999999999993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UAB!$A$9</c:f>
              <c:strCache>
                <c:ptCount val="1"/>
                <c:pt idx="0">
                  <c:v>24-Oct</c:v>
                </c:pt>
              </c:strCache>
            </c:strRef>
          </c:tx>
          <c:marker>
            <c:symbol val="none"/>
          </c:marker>
          <c:cat>
            <c:strRef>
              <c:f>UAB!$B$17:$D$17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UAB!$B$10:$D$10</c:f>
              <c:numCache>
                <c:formatCode>General</c:formatCode>
                <c:ptCount val="3"/>
                <c:pt idx="0">
                  <c:v>8.23</c:v>
                </c:pt>
                <c:pt idx="1">
                  <c:v>8.16</c:v>
                </c:pt>
                <c:pt idx="2">
                  <c:v>8.23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UAB!$A$17</c:f>
              <c:strCache>
                <c:ptCount val="1"/>
                <c:pt idx="0">
                  <c:v>27-Oct</c:v>
                </c:pt>
              </c:strCache>
            </c:strRef>
          </c:tx>
          <c:marker>
            <c:symbol val="none"/>
          </c:marker>
          <c:cat>
            <c:strRef>
              <c:f>UAB!$B$17:$D$17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UAB!$B$18:$D$18</c:f>
              <c:numCache>
                <c:formatCode>General</c:formatCode>
                <c:ptCount val="3"/>
                <c:pt idx="0">
                  <c:v>8.15</c:v>
                </c:pt>
                <c:pt idx="1">
                  <c:v>8.27</c:v>
                </c:pt>
                <c:pt idx="2">
                  <c:v>8.27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UAB!$A$25</c:f>
              <c:strCache>
                <c:ptCount val="1"/>
                <c:pt idx="0">
                  <c:v>2-Nov</c:v>
                </c:pt>
              </c:strCache>
            </c:strRef>
          </c:tx>
          <c:marker>
            <c:symbol val="none"/>
          </c:marker>
          <c:cat>
            <c:strRef>
              <c:f>UAB!$B$17:$D$17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UAB!$B$26:$D$26</c:f>
              <c:numCache>
                <c:formatCode>General</c:formatCode>
                <c:ptCount val="3"/>
                <c:pt idx="0">
                  <c:v>8.1199999999999992</c:v>
                </c:pt>
                <c:pt idx="1">
                  <c:v>8.1999999999999993</c:v>
                </c:pt>
                <c:pt idx="2">
                  <c:v>8.18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UAB!$A$33</c:f>
              <c:strCache>
                <c:ptCount val="1"/>
                <c:pt idx="0">
                  <c:v>3-Nov</c:v>
                </c:pt>
              </c:strCache>
            </c:strRef>
          </c:tx>
          <c:marker>
            <c:symbol val="none"/>
          </c:marker>
          <c:cat>
            <c:strRef>
              <c:f>UAB!$B$17:$D$17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UAB!$B$34:$D$34</c:f>
              <c:numCache>
                <c:formatCode>General</c:formatCode>
                <c:ptCount val="3"/>
                <c:pt idx="0">
                  <c:v>8.27</c:v>
                </c:pt>
                <c:pt idx="1">
                  <c:v>8.09</c:v>
                </c:pt>
                <c:pt idx="2">
                  <c:v>8.26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UAB!$A$41</c:f>
              <c:strCache>
                <c:ptCount val="1"/>
                <c:pt idx="0">
                  <c:v>10-Nov</c:v>
                </c:pt>
              </c:strCache>
            </c:strRef>
          </c:tx>
          <c:marker>
            <c:symbol val="none"/>
          </c:marker>
          <c:cat>
            <c:strRef>
              <c:f>UAB!$B$17:$D$17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UAB!$B$42:$D$42</c:f>
              <c:numCache>
                <c:formatCode>General</c:formatCode>
                <c:ptCount val="3"/>
                <c:pt idx="0">
                  <c:v>8.32</c:v>
                </c:pt>
                <c:pt idx="1">
                  <c:v>8.25</c:v>
                </c:pt>
                <c:pt idx="2">
                  <c:v>8.2899999999999991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695360"/>
        <c:axId val="87696896"/>
      </c:lineChart>
      <c:catAx>
        <c:axId val="87695360"/>
        <c:scaling>
          <c:orientation val="minMax"/>
        </c:scaling>
        <c:delete val="0"/>
        <c:axPos val="b"/>
        <c:majorTickMark val="none"/>
        <c:minorTickMark val="none"/>
        <c:tickLblPos val="nextTo"/>
        <c:crossAx val="87696896"/>
        <c:crosses val="autoZero"/>
        <c:auto val="1"/>
        <c:lblAlgn val="ctr"/>
        <c:lblOffset val="100"/>
        <c:noMultiLvlLbl val="0"/>
      </c:catAx>
      <c:valAx>
        <c:axId val="876968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pH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7695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University Ave TDS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UAB!$A$1</c:f>
              <c:strCache>
                <c:ptCount val="1"/>
                <c:pt idx="0">
                  <c:v>20-Oct</c:v>
                </c:pt>
              </c:strCache>
            </c:strRef>
          </c:tx>
          <c:marker>
            <c:symbol val="none"/>
          </c:marker>
          <c:cat>
            <c:strRef>
              <c:f>UAB!$B$1:$D$1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UAB!$B$3:$D$3</c:f>
              <c:numCache>
                <c:formatCode>General</c:formatCode>
                <c:ptCount val="3"/>
                <c:pt idx="0">
                  <c:v>434</c:v>
                </c:pt>
                <c:pt idx="1">
                  <c:v>503</c:v>
                </c:pt>
                <c:pt idx="2">
                  <c:v>440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UAB!$A$9</c:f>
              <c:strCache>
                <c:ptCount val="1"/>
                <c:pt idx="0">
                  <c:v>24-Oct</c:v>
                </c:pt>
              </c:strCache>
            </c:strRef>
          </c:tx>
          <c:marker>
            <c:symbol val="none"/>
          </c:marker>
          <c:cat>
            <c:strRef>
              <c:f>UAB!$B$1:$D$1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UAB!$B$11:$D$11</c:f>
              <c:numCache>
                <c:formatCode>General</c:formatCode>
                <c:ptCount val="3"/>
                <c:pt idx="0">
                  <c:v>417</c:v>
                </c:pt>
                <c:pt idx="1">
                  <c:v>445</c:v>
                </c:pt>
                <c:pt idx="2">
                  <c:v>416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UAB!$A$17</c:f>
              <c:strCache>
                <c:ptCount val="1"/>
                <c:pt idx="0">
                  <c:v>27-Oct</c:v>
                </c:pt>
              </c:strCache>
            </c:strRef>
          </c:tx>
          <c:marker>
            <c:symbol val="none"/>
          </c:marker>
          <c:cat>
            <c:strRef>
              <c:f>UAB!$B$1:$D$1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UAB!$B$19:$D$19</c:f>
              <c:numCache>
                <c:formatCode>General</c:formatCode>
                <c:ptCount val="3"/>
                <c:pt idx="0">
                  <c:v>445</c:v>
                </c:pt>
                <c:pt idx="1">
                  <c:v>493</c:v>
                </c:pt>
                <c:pt idx="2">
                  <c:v>446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UAB!$A$25</c:f>
              <c:strCache>
                <c:ptCount val="1"/>
                <c:pt idx="0">
                  <c:v>2-Nov</c:v>
                </c:pt>
              </c:strCache>
            </c:strRef>
          </c:tx>
          <c:marker>
            <c:symbol val="none"/>
          </c:marker>
          <c:cat>
            <c:strRef>
              <c:f>UAB!$B$1:$D$1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UAB!$B$27:$D$27</c:f>
              <c:numCache>
                <c:formatCode>General</c:formatCode>
                <c:ptCount val="3"/>
                <c:pt idx="0">
                  <c:v>385</c:v>
                </c:pt>
                <c:pt idx="1">
                  <c:v>76</c:v>
                </c:pt>
                <c:pt idx="2">
                  <c:v>214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UAB!$A$33</c:f>
              <c:strCache>
                <c:ptCount val="1"/>
                <c:pt idx="0">
                  <c:v>3-Nov</c:v>
                </c:pt>
              </c:strCache>
            </c:strRef>
          </c:tx>
          <c:marker>
            <c:symbol val="none"/>
          </c:marker>
          <c:cat>
            <c:strRef>
              <c:f>UAB!$B$1:$D$1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UAB!$B$35:$D$35</c:f>
              <c:numCache>
                <c:formatCode>General</c:formatCode>
                <c:ptCount val="3"/>
                <c:pt idx="0">
                  <c:v>367</c:v>
                </c:pt>
                <c:pt idx="1">
                  <c:v>482</c:v>
                </c:pt>
                <c:pt idx="2">
                  <c:v>391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UAB!$A$41</c:f>
              <c:strCache>
                <c:ptCount val="1"/>
                <c:pt idx="0">
                  <c:v>10-Nov</c:v>
                </c:pt>
              </c:strCache>
            </c:strRef>
          </c:tx>
          <c:marker>
            <c:symbol val="none"/>
          </c:marker>
          <c:cat>
            <c:strRef>
              <c:f>UAB!$B$1:$D$1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UAB!$B$43:$D$43</c:f>
              <c:numCache>
                <c:formatCode>General</c:formatCode>
                <c:ptCount val="3"/>
                <c:pt idx="0">
                  <c:v>371</c:v>
                </c:pt>
                <c:pt idx="1">
                  <c:v>462</c:v>
                </c:pt>
                <c:pt idx="2">
                  <c:v>375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43488"/>
        <c:axId val="94114560"/>
      </c:lineChart>
      <c:catAx>
        <c:axId val="87743488"/>
        <c:scaling>
          <c:orientation val="minMax"/>
        </c:scaling>
        <c:delete val="0"/>
        <c:axPos val="b"/>
        <c:majorTickMark val="none"/>
        <c:minorTickMark val="none"/>
        <c:tickLblPos val="nextTo"/>
        <c:crossAx val="94114560"/>
        <c:crosses val="autoZero"/>
        <c:auto val="1"/>
        <c:lblAlgn val="ctr"/>
        <c:lblOffset val="100"/>
        <c:noMultiLvlLbl val="0"/>
      </c:catAx>
      <c:valAx>
        <c:axId val="941145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TDS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7743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>
                <a:effectLst/>
              </a:rPr>
              <a:t>University Ave </a:t>
            </a:r>
            <a:r>
              <a:rPr lang="en-US"/>
              <a:t>Conductivity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UAB!$A$1</c:f>
              <c:strCache>
                <c:ptCount val="1"/>
                <c:pt idx="0">
                  <c:v>20-Oct</c:v>
                </c:pt>
              </c:strCache>
            </c:strRef>
          </c:tx>
          <c:marker>
            <c:symbol val="none"/>
          </c:marker>
          <c:cat>
            <c:strRef>
              <c:f>UAB!$B$9:$D$9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UAB!$B$4:$D$4</c:f>
              <c:numCache>
                <c:formatCode>General</c:formatCode>
                <c:ptCount val="3"/>
                <c:pt idx="0">
                  <c:v>628</c:v>
                </c:pt>
                <c:pt idx="1">
                  <c:v>726</c:v>
                </c:pt>
                <c:pt idx="2">
                  <c:v>637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UAB!$A$9</c:f>
              <c:strCache>
                <c:ptCount val="1"/>
                <c:pt idx="0">
                  <c:v>24-Oct</c:v>
                </c:pt>
              </c:strCache>
            </c:strRef>
          </c:tx>
          <c:marker>
            <c:symbol val="none"/>
          </c:marker>
          <c:cat>
            <c:strRef>
              <c:f>UAB!$B$9:$D$9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UAB!$B$12:$D$12</c:f>
              <c:numCache>
                <c:formatCode>General</c:formatCode>
                <c:ptCount val="3"/>
                <c:pt idx="0">
                  <c:v>602</c:v>
                </c:pt>
                <c:pt idx="1">
                  <c:v>643</c:v>
                </c:pt>
                <c:pt idx="2">
                  <c:v>603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UAB!$A$17</c:f>
              <c:strCache>
                <c:ptCount val="1"/>
                <c:pt idx="0">
                  <c:v>27-Oct</c:v>
                </c:pt>
              </c:strCache>
            </c:strRef>
          </c:tx>
          <c:marker>
            <c:symbol val="none"/>
          </c:marker>
          <c:cat>
            <c:strRef>
              <c:f>UAB!$B$9:$D$9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UAB!$B$20:$D$20</c:f>
              <c:numCache>
                <c:formatCode>General</c:formatCode>
                <c:ptCount val="3"/>
                <c:pt idx="0">
                  <c:v>646</c:v>
                </c:pt>
                <c:pt idx="1">
                  <c:v>715</c:v>
                </c:pt>
                <c:pt idx="2">
                  <c:v>647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UAB!$A$25</c:f>
              <c:strCache>
                <c:ptCount val="1"/>
                <c:pt idx="0">
                  <c:v>2-Nov</c:v>
                </c:pt>
              </c:strCache>
            </c:strRef>
          </c:tx>
          <c:marker>
            <c:symbol val="none"/>
          </c:marker>
          <c:cat>
            <c:strRef>
              <c:f>UAB!$B$9:$D$9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UAB!$B$28:$D$28</c:f>
              <c:numCache>
                <c:formatCode>General</c:formatCode>
                <c:ptCount val="3"/>
                <c:pt idx="0">
                  <c:v>562</c:v>
                </c:pt>
                <c:pt idx="1">
                  <c:v>114</c:v>
                </c:pt>
                <c:pt idx="2">
                  <c:v>311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UAB!$A$33</c:f>
              <c:strCache>
                <c:ptCount val="1"/>
                <c:pt idx="0">
                  <c:v>3-Nov</c:v>
                </c:pt>
              </c:strCache>
            </c:strRef>
          </c:tx>
          <c:marker>
            <c:symbol val="none"/>
          </c:marker>
          <c:cat>
            <c:strRef>
              <c:f>UAB!$B$9:$D$9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UAB!$B$36:$D$36</c:f>
              <c:numCache>
                <c:formatCode>General</c:formatCode>
                <c:ptCount val="3"/>
                <c:pt idx="0">
                  <c:v>541</c:v>
                </c:pt>
                <c:pt idx="1">
                  <c:v>712</c:v>
                </c:pt>
                <c:pt idx="2">
                  <c:v>559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UAB!$A$41</c:f>
              <c:strCache>
                <c:ptCount val="1"/>
                <c:pt idx="0">
                  <c:v>10-Nov</c:v>
                </c:pt>
              </c:strCache>
            </c:strRef>
          </c:tx>
          <c:marker>
            <c:symbol val="none"/>
          </c:marker>
          <c:cat>
            <c:strRef>
              <c:f>UAB!$B$9:$D$9</c:f>
              <c:strCache>
                <c:ptCount val="3"/>
                <c:pt idx="0">
                  <c:v>Above</c:v>
                </c:pt>
                <c:pt idx="1">
                  <c:v>Effluent</c:v>
                </c:pt>
                <c:pt idx="2">
                  <c:v>Below</c:v>
                </c:pt>
              </c:strCache>
            </c:strRef>
          </c:cat>
          <c:val>
            <c:numRef>
              <c:f>UAB!$B$44:$D$44</c:f>
              <c:numCache>
                <c:formatCode>General</c:formatCode>
                <c:ptCount val="3"/>
                <c:pt idx="0">
                  <c:v>543</c:v>
                </c:pt>
                <c:pt idx="1">
                  <c:v>676</c:v>
                </c:pt>
                <c:pt idx="2">
                  <c:v>544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157056"/>
        <c:axId val="94167040"/>
      </c:lineChart>
      <c:catAx>
        <c:axId val="94157056"/>
        <c:scaling>
          <c:orientation val="minMax"/>
        </c:scaling>
        <c:delete val="0"/>
        <c:axPos val="b"/>
        <c:majorTickMark val="none"/>
        <c:minorTickMark val="none"/>
        <c:tickLblPos val="nextTo"/>
        <c:crossAx val="94167040"/>
        <c:crosses val="autoZero"/>
        <c:auto val="1"/>
        <c:lblAlgn val="ctr"/>
        <c:lblOffset val="100"/>
        <c:noMultiLvlLbl val="0"/>
      </c:catAx>
      <c:valAx>
        <c:axId val="941670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Conductivity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4157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BE2E-2873-490F-8321-5CEED3E64A44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B015-289A-40E2-AC9C-FA3E53317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9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BE2E-2873-490F-8321-5CEED3E64A44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B015-289A-40E2-AC9C-FA3E53317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BE2E-2873-490F-8321-5CEED3E64A44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B015-289A-40E2-AC9C-FA3E53317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4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BE2E-2873-490F-8321-5CEED3E64A44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B015-289A-40E2-AC9C-FA3E53317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9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BE2E-2873-490F-8321-5CEED3E64A44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B015-289A-40E2-AC9C-FA3E53317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0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BE2E-2873-490F-8321-5CEED3E64A44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B015-289A-40E2-AC9C-FA3E53317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2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BE2E-2873-490F-8321-5CEED3E64A44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B015-289A-40E2-AC9C-FA3E53317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6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BE2E-2873-490F-8321-5CEED3E64A44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B015-289A-40E2-AC9C-FA3E53317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6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BE2E-2873-490F-8321-5CEED3E64A44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B015-289A-40E2-AC9C-FA3E53317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0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BE2E-2873-490F-8321-5CEED3E64A44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B015-289A-40E2-AC9C-FA3E53317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9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BE2E-2873-490F-8321-5CEED3E64A44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B015-289A-40E2-AC9C-FA3E53317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3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0BE2E-2873-490F-8321-5CEED3E64A44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8B015-289A-40E2-AC9C-FA3E53317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8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Effect of Effluent Pipe Discharge on Dry Run Creek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Benny Harken &amp; Michael Stebbins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Picture Placeholder 9"/>
          <p:cNvGraphicFramePr>
            <a:graphicFrameLocks noGrp="1"/>
          </p:cNvGraphicFramePr>
          <p:nvPr>
            <p:ph type="pic" idx="1"/>
          </p:nvPr>
        </p:nvGraphicFramePr>
        <p:xfrm>
          <a:off x="1792288" y="612775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54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Picture Placeholder 6"/>
          <p:cNvGraphicFramePr>
            <a:graphicFrameLocks noGrp="1"/>
          </p:cNvGraphicFramePr>
          <p:nvPr>
            <p:ph type="pic" idx="1"/>
          </p:nvPr>
        </p:nvGraphicFramePr>
        <p:xfrm>
          <a:off x="1792288" y="612775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62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4286747469"/>
              </p:ext>
            </p:extLst>
          </p:nvPr>
        </p:nvGraphicFramePr>
        <p:xfrm>
          <a:off x="1792288" y="612775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53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556415007"/>
              </p:ext>
            </p:extLst>
          </p:nvPr>
        </p:nvGraphicFramePr>
        <p:xfrm>
          <a:off x="1792288" y="612775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35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494351070"/>
              </p:ext>
            </p:extLst>
          </p:nvPr>
        </p:nvGraphicFramePr>
        <p:xfrm>
          <a:off x="1792288" y="612775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72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752600"/>
            <a:ext cx="746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Total dissolved solids and conductivity are directly related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Effluent had slight effect on pH, TDS, and Conductivity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079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Avenue Bike Trail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second location is located under University Ave. right next to the Bike trail that runs under it which is located next to the Cedar Falls Lutheran Home</a:t>
            </a:r>
          </a:p>
          <a:p>
            <a:r>
              <a:rPr lang="en-US" dirty="0" smtClean="0"/>
              <a:t>The effluent pipe is located on the East side of the creek under the bridge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5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9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1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our project we wanted to see how effluent pipes discharge effects the water quality of Dry Run Creek.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6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576765843"/>
              </p:ext>
            </p:extLst>
          </p:nvPr>
        </p:nvGraphicFramePr>
        <p:xfrm>
          <a:off x="1792288" y="612775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1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584275168"/>
              </p:ext>
            </p:extLst>
          </p:nvPr>
        </p:nvGraphicFramePr>
        <p:xfrm>
          <a:off x="1792288" y="612775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81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030772915"/>
              </p:ext>
            </p:extLst>
          </p:nvPr>
        </p:nvGraphicFramePr>
        <p:xfrm>
          <a:off x="1792288" y="612775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892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124902702"/>
              </p:ext>
            </p:extLst>
          </p:nvPr>
        </p:nvGraphicFramePr>
        <p:xfrm>
          <a:off x="1792288" y="612775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16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79319102"/>
              </p:ext>
            </p:extLst>
          </p:nvPr>
        </p:nvGraphicFramePr>
        <p:xfrm>
          <a:off x="1792288" y="612775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50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322247005"/>
              </p:ext>
            </p:extLst>
          </p:nvPr>
        </p:nvGraphicFramePr>
        <p:xfrm>
          <a:off x="1792288" y="612775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26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752600"/>
            <a:ext cx="746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Total dissolved solids and conductivity are directly related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Effluent appeared to have virtually no effect on the stream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71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Towers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third location is located near Dancer and Rider under Campus Street</a:t>
            </a:r>
          </a:p>
          <a:p>
            <a:r>
              <a:rPr lang="en-US" dirty="0" smtClean="0"/>
              <a:t>The effluent pipe is located under the bridge that crosses Dry Run Creek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6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2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chose 3 different sites</a:t>
            </a:r>
          </a:p>
          <a:p>
            <a:pPr lvl="1"/>
            <a:r>
              <a:rPr lang="en-US" dirty="0" smtClean="0"/>
              <a:t>ROTH</a:t>
            </a:r>
          </a:p>
          <a:p>
            <a:pPr lvl="1"/>
            <a:r>
              <a:rPr lang="en-US" dirty="0" smtClean="0"/>
              <a:t>University Ave</a:t>
            </a:r>
          </a:p>
          <a:p>
            <a:pPr lvl="1"/>
            <a:r>
              <a:rPr lang="en-US" dirty="0" smtClean="0"/>
              <a:t>Towers</a:t>
            </a:r>
          </a:p>
          <a:p>
            <a:r>
              <a:rPr lang="en-US" dirty="0" smtClean="0"/>
              <a:t>At each site we sampled 3 different sets of water</a:t>
            </a:r>
          </a:p>
          <a:p>
            <a:pPr lvl="1"/>
            <a:r>
              <a:rPr lang="en-US" dirty="0" smtClean="0"/>
              <a:t>Above</a:t>
            </a:r>
          </a:p>
          <a:p>
            <a:pPr lvl="1"/>
            <a:r>
              <a:rPr lang="en-US" dirty="0" smtClean="0"/>
              <a:t>Effluent</a:t>
            </a:r>
          </a:p>
          <a:p>
            <a:pPr lvl="1"/>
            <a:r>
              <a:rPr lang="en-US" dirty="0" smtClean="0"/>
              <a:t>Below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6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904444095"/>
              </p:ext>
            </p:extLst>
          </p:nvPr>
        </p:nvGraphicFramePr>
        <p:xfrm>
          <a:off x="1792288" y="612775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0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800603765"/>
              </p:ext>
            </p:extLst>
          </p:nvPr>
        </p:nvGraphicFramePr>
        <p:xfrm>
          <a:off x="1792288" y="612775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65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037225610"/>
              </p:ext>
            </p:extLst>
          </p:nvPr>
        </p:nvGraphicFramePr>
        <p:xfrm>
          <a:off x="1792288" y="612775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53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002467097"/>
              </p:ext>
            </p:extLst>
          </p:nvPr>
        </p:nvGraphicFramePr>
        <p:xfrm>
          <a:off x="1792288" y="612775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201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Picture Placeholder 6"/>
          <p:cNvGraphicFramePr>
            <a:graphicFrameLocks noGrp="1"/>
          </p:cNvGraphicFramePr>
          <p:nvPr>
            <p:ph type="pic" idx="1"/>
          </p:nvPr>
        </p:nvGraphicFramePr>
        <p:xfrm>
          <a:off x="1792288" y="612775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16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667514864"/>
              </p:ext>
            </p:extLst>
          </p:nvPr>
        </p:nvGraphicFramePr>
        <p:xfrm>
          <a:off x="1792288" y="612775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19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7526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Total dissolved solids and conductivity are directly related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Effluent had more significant effect on pH, temperature, and turbidity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Little effect was noticed for DO, conductivity, and TDS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71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272600"/>
            <a:ext cx="7467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Towers site had largest effect on stream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200" dirty="0" smtClean="0"/>
              <a:t>Largest volume of effluent water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Overall there was no large effect for the parameters we sampled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Temperature differences could have been due to shaded </a:t>
            </a:r>
            <a:r>
              <a:rPr lang="en-US" sz="3200" dirty="0" err="1" smtClean="0"/>
              <a:t>vs</a:t>
            </a:r>
            <a:r>
              <a:rPr lang="en-US" sz="3200" dirty="0" smtClean="0"/>
              <a:t> non shaded areas of the stream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Rain greatly reduces the conductivity and total dissolved solids while increasing turbidity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Snow had no effect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656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Questions?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306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sampled 6 different parameters</a:t>
            </a:r>
          </a:p>
          <a:p>
            <a:pPr lvl="1"/>
            <a:r>
              <a:rPr lang="en-US" dirty="0" smtClean="0"/>
              <a:t>pH</a:t>
            </a:r>
            <a:endParaRPr lang="en-US" dirty="0"/>
          </a:p>
          <a:p>
            <a:pPr lvl="1"/>
            <a:r>
              <a:rPr lang="en-US" dirty="0" smtClean="0"/>
              <a:t>Total dissolved solids</a:t>
            </a:r>
          </a:p>
          <a:p>
            <a:pPr lvl="1"/>
            <a:r>
              <a:rPr lang="en-US" dirty="0" smtClean="0"/>
              <a:t>Conductivity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Dissolved oxygen</a:t>
            </a:r>
          </a:p>
          <a:p>
            <a:pPr lvl="1"/>
            <a:r>
              <a:rPr lang="en-US" dirty="0" smtClean="0"/>
              <a:t>Turbidity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98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first location that we took samples from is located near the footbridge going across Dry Run Creek near the Well Monitoring Station</a:t>
            </a:r>
          </a:p>
          <a:p>
            <a:r>
              <a:rPr lang="en-US" dirty="0" smtClean="0"/>
              <a:t>The effluent pipe runs from Married Student Housing into the creek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16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1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3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876134654"/>
              </p:ext>
            </p:extLst>
          </p:nvPr>
        </p:nvGraphicFramePr>
        <p:xfrm>
          <a:off x="1792288" y="612775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31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387</Words>
  <Application>Microsoft Office PowerPoint</Application>
  <PresentationFormat>On-screen Show (4:3)</PresentationFormat>
  <Paragraphs>84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The Effect of Effluent Pipe Discharge on Dry Run Creek</vt:lpstr>
      <vt:lpstr>Goals</vt:lpstr>
      <vt:lpstr>Methods</vt:lpstr>
      <vt:lpstr>Methods</vt:lpstr>
      <vt:lpstr>ROTH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University Avenue Bike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Towers Location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Conclusion</vt:lpstr>
      <vt:lpstr>Questions?</vt:lpstr>
    </vt:vector>
  </TitlesOfParts>
  <Company>University of Northern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Effluent Pipe Affects on Dry Run Creek</dc:title>
  <dc:creator>Benjamin Harken</dc:creator>
  <cp:lastModifiedBy>Michael J Stebbins</cp:lastModifiedBy>
  <cp:revision>15</cp:revision>
  <dcterms:created xsi:type="dcterms:W3CDTF">2011-11-29T16:17:00Z</dcterms:created>
  <dcterms:modified xsi:type="dcterms:W3CDTF">2011-11-30T00:52:04Z</dcterms:modified>
</cp:coreProperties>
</file>